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tags/tag2.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3.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32"/>
  </p:notesMasterIdLst>
  <p:sldIdLst>
    <p:sldId id="256" r:id="rId2"/>
    <p:sldId id="450" r:id="rId3"/>
    <p:sldId id="420" r:id="rId4"/>
    <p:sldId id="430" r:id="rId5"/>
    <p:sldId id="469" r:id="rId6"/>
    <p:sldId id="442" r:id="rId7"/>
    <p:sldId id="460" r:id="rId8"/>
    <p:sldId id="462" r:id="rId9"/>
    <p:sldId id="467" r:id="rId10"/>
    <p:sldId id="431" r:id="rId11"/>
    <p:sldId id="468" r:id="rId12"/>
    <p:sldId id="461" r:id="rId13"/>
    <p:sldId id="465" r:id="rId14"/>
    <p:sldId id="470" r:id="rId15"/>
    <p:sldId id="445" r:id="rId16"/>
    <p:sldId id="448" r:id="rId17"/>
    <p:sldId id="451" r:id="rId18"/>
    <p:sldId id="443" r:id="rId19"/>
    <p:sldId id="452" r:id="rId20"/>
    <p:sldId id="453" r:id="rId21"/>
    <p:sldId id="454" r:id="rId22"/>
    <p:sldId id="455" r:id="rId23"/>
    <p:sldId id="456" r:id="rId24"/>
    <p:sldId id="446" r:id="rId25"/>
    <p:sldId id="449" r:id="rId26"/>
    <p:sldId id="466" r:id="rId27"/>
    <p:sldId id="421" r:id="rId28"/>
    <p:sldId id="444" r:id="rId29"/>
    <p:sldId id="429" r:id="rId30"/>
    <p:sldId id="45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093" autoAdjust="0"/>
    <p:restoredTop sz="95921"/>
  </p:normalViewPr>
  <p:slideViewPr>
    <p:cSldViewPr snapToGrid="0">
      <p:cViewPr varScale="1">
        <p:scale>
          <a:sx n="109" d="100"/>
          <a:sy n="109" d="100"/>
        </p:scale>
        <p:origin x="192" y="31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Balanced</a:t>
            </a:r>
            <a:r>
              <a:rPr lang="en-US" baseline="0" dirty="0"/>
              <a:t> Data</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2423-C248-8024-31621FC7330C}"/>
            </c:ext>
          </c:extLst>
        </c:ser>
        <c:ser>
          <c:idx val="1"/>
          <c:order val="1"/>
          <c:tx>
            <c:strRef>
              <c:f>Sheet1!$C$1</c:f>
              <c:strCache>
                <c:ptCount val="1"/>
                <c:pt idx="0">
                  <c:v>Duplicate</c:v>
                </c:pt>
              </c:strCache>
            </c:strRef>
          </c:tx>
          <c:spPr>
            <a:solidFill>
              <a:schemeClr val="accent3"/>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4-2423-C248-8024-31621FC7330C}"/>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Sheet1!$C$2:$C$3</c:f>
              <c:numCache>
                <c:formatCode>General</c:formatCode>
                <c:ptCount val="2"/>
                <c:pt idx="0">
                  <c:v>1760</c:v>
                </c:pt>
                <c:pt idx="1">
                  <c:v>0</c:v>
                </c:pt>
              </c:numCache>
            </c:numRef>
          </c:val>
          <c:extLst>
            <c:ext xmlns:c16="http://schemas.microsoft.com/office/drawing/2014/chart" uri="{C3380CC4-5D6E-409C-BE32-E72D297353CC}">
              <c16:uniqueId val="{00000001-2423-C248-8024-31621FC7330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Unbalanced</a:t>
            </a:r>
            <a:r>
              <a:rPr lang="en-US" baseline="0" dirty="0"/>
              <a:t> Data</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AC40-0446-8E2D-50DF824F36E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max val="4000"/>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Evaluation Method</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Dataset 1</c:v>
                </c:pt>
              </c:strCache>
            </c:strRef>
          </c:tx>
          <c:spPr>
            <a:ln w="19050" cap="rnd">
              <a:solidFill>
                <a:srgbClr val="00B0F0"/>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4"/>
                <c:pt idx="0">
                  <c:v>Accuracy</c:v>
                </c:pt>
                <c:pt idx="1">
                  <c:v>Precision</c:v>
                </c:pt>
                <c:pt idx="2">
                  <c:v>Recall</c:v>
                </c:pt>
                <c:pt idx="3">
                  <c:v>F1 score</c:v>
                </c:pt>
              </c:strCache>
            </c:strRef>
          </c:cat>
          <c:val>
            <c:numRef>
              <c:f>Sheet1!$B$2:$B$5</c:f>
              <c:numCache>
                <c:formatCode>General</c:formatCode>
                <c:ptCount val="4"/>
                <c:pt idx="0">
                  <c:v>0.67030000000000001</c:v>
                </c:pt>
                <c:pt idx="1">
                  <c:v>0.54549999999999998</c:v>
                </c:pt>
                <c:pt idx="2">
                  <c:v>0.56040000000000001</c:v>
                </c:pt>
                <c:pt idx="3">
                  <c:v>0.55279999999999996</c:v>
                </c:pt>
              </c:numCache>
            </c:numRef>
          </c:val>
          <c:smooth val="0"/>
          <c:extLst>
            <c:ext xmlns:c16="http://schemas.microsoft.com/office/drawing/2014/chart" uri="{C3380CC4-5D6E-409C-BE32-E72D297353CC}">
              <c16:uniqueId val="{00000000-107D-B948-AAF6-9D85E97A6962}"/>
            </c:ext>
          </c:extLst>
        </c:ser>
        <c:ser>
          <c:idx val="1"/>
          <c:order val="1"/>
          <c:tx>
            <c:strRef>
              <c:f>Sheet1!$C$1</c:f>
              <c:strCache>
                <c:ptCount val="1"/>
                <c:pt idx="0">
                  <c:v>Dataset 2</c:v>
                </c:pt>
              </c:strCache>
            </c:strRef>
          </c:tx>
          <c:spPr>
            <a:ln w="19050" cap="rnd">
              <a:solidFill>
                <a:schemeClr val="accent6"/>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4"/>
                <c:pt idx="0">
                  <c:v>Accuracy</c:v>
                </c:pt>
                <c:pt idx="1">
                  <c:v>Precision</c:v>
                </c:pt>
                <c:pt idx="2">
                  <c:v>Recall</c:v>
                </c:pt>
                <c:pt idx="3">
                  <c:v>F1 score</c:v>
                </c:pt>
              </c:strCache>
            </c:strRef>
          </c:cat>
          <c:val>
            <c:numRef>
              <c:f>Sheet1!$C$2:$C$5</c:f>
              <c:numCache>
                <c:formatCode>General</c:formatCode>
                <c:ptCount val="4"/>
                <c:pt idx="0">
                  <c:v>0.73450000000000004</c:v>
                </c:pt>
                <c:pt idx="1">
                  <c:v>0.63639999999999997</c:v>
                </c:pt>
                <c:pt idx="2">
                  <c:v>0.64670000000000005</c:v>
                </c:pt>
                <c:pt idx="3">
                  <c:v>0.64149999999999996</c:v>
                </c:pt>
              </c:numCache>
            </c:numRef>
          </c:val>
          <c:smooth val="0"/>
          <c:extLst>
            <c:ext xmlns:c16="http://schemas.microsoft.com/office/drawing/2014/chart" uri="{C3380CC4-5D6E-409C-BE32-E72D297353CC}">
              <c16:uniqueId val="{00000001-107D-B948-AAF6-9D85E97A6962}"/>
            </c:ext>
          </c:extLst>
        </c:ser>
        <c:ser>
          <c:idx val="2"/>
          <c:order val="2"/>
          <c:tx>
            <c:strRef>
              <c:f>Sheet1!$D$1</c:f>
              <c:strCache>
                <c:ptCount val="1"/>
                <c:pt idx="0">
                  <c:v>Dataset 3</c:v>
                </c:pt>
              </c:strCache>
            </c:strRef>
          </c:tx>
          <c:spPr>
            <a:ln w="19050" cap="rnd">
              <a:solidFill>
                <a:srgbClr val="FFC000"/>
              </a:solidFill>
              <a:round/>
            </a:ln>
            <a:effectLst>
              <a:outerShdw blurRad="57150" dist="19050" dir="5400000" algn="ctr" rotWithShape="0">
                <a:srgbClr val="000000">
                  <a:alpha val="63000"/>
                </a:srgbClr>
              </a:outerShdw>
            </a:effectLst>
          </c:spPr>
          <c:marker>
            <c:symbol val="none"/>
          </c:marker>
          <c:dLbls>
            <c:delete val="1"/>
          </c:dLbls>
          <c:cat>
            <c:strRef>
              <c:f>Sheet1!$A$2:$A$5</c:f>
              <c:strCache>
                <c:ptCount val="4"/>
                <c:pt idx="0">
                  <c:v>Accuracy</c:v>
                </c:pt>
                <c:pt idx="1">
                  <c:v>Precision</c:v>
                </c:pt>
                <c:pt idx="2">
                  <c:v>Recall</c:v>
                </c:pt>
                <c:pt idx="3">
                  <c:v>F1 score</c:v>
                </c:pt>
              </c:strCache>
            </c:strRef>
          </c:cat>
          <c:val>
            <c:numRef>
              <c:f>Sheet1!$D$2:$D$5</c:f>
              <c:numCache>
                <c:formatCode>General</c:formatCode>
                <c:ptCount val="4"/>
                <c:pt idx="0">
                  <c:v>0.67600000000000005</c:v>
                </c:pt>
                <c:pt idx="1">
                  <c:v>0.57750000000000001</c:v>
                </c:pt>
                <c:pt idx="2">
                  <c:v>0.56540000000000001</c:v>
                </c:pt>
                <c:pt idx="3">
                  <c:v>0.57140000000000002</c:v>
                </c:pt>
              </c:numCache>
            </c:numRef>
          </c:val>
          <c:smooth val="0"/>
          <c:extLst>
            <c:ext xmlns:c16="http://schemas.microsoft.com/office/drawing/2014/chart" uri="{C3380CC4-5D6E-409C-BE32-E72D297353CC}">
              <c16:uniqueId val="{00000002-107D-B948-AAF6-9D85E97A6962}"/>
            </c:ext>
          </c:extLst>
        </c:ser>
        <c:ser>
          <c:idx val="3"/>
          <c:order val="3"/>
          <c:tx>
            <c:strRef>
              <c:f>Sheet1!$E$1</c:f>
              <c:strCache>
                <c:ptCount val="1"/>
                <c:pt idx="0">
                  <c:v>Dataset 4</c:v>
                </c:pt>
              </c:strCache>
            </c:strRef>
          </c:tx>
          <c:spPr>
            <a:ln w="19050" cap="rnd">
              <a:solidFill>
                <a:srgbClr val="FF0000"/>
              </a:solidFill>
              <a:round/>
            </a:ln>
            <a:effectLst>
              <a:outerShdw blurRad="57150" dist="19050" dir="5400000" algn="ctr" rotWithShape="0">
                <a:srgbClr val="000000">
                  <a:alpha val="63000"/>
                </a:srgbClr>
              </a:outerShdw>
            </a:effectLst>
          </c:spPr>
          <c:marker>
            <c:symbol val="none"/>
          </c:marker>
          <c:dLbls>
            <c:delete val="1"/>
          </c:dLbls>
          <c:cat>
            <c:strRef>
              <c:f>Sheet1!$A$2:$A$5</c:f>
              <c:strCache>
                <c:ptCount val="4"/>
                <c:pt idx="0">
                  <c:v>Accuracy</c:v>
                </c:pt>
                <c:pt idx="1">
                  <c:v>Precision</c:v>
                </c:pt>
                <c:pt idx="2">
                  <c:v>Recall</c:v>
                </c:pt>
                <c:pt idx="3">
                  <c:v>F1 score</c:v>
                </c:pt>
              </c:strCache>
            </c:strRef>
          </c:cat>
          <c:val>
            <c:numRef>
              <c:f>Sheet1!$E$2:$E$5</c:f>
              <c:numCache>
                <c:formatCode>General</c:formatCode>
                <c:ptCount val="4"/>
                <c:pt idx="0">
                  <c:v>0.67879999999999996</c:v>
                </c:pt>
                <c:pt idx="1">
                  <c:v>0.5736</c:v>
                </c:pt>
                <c:pt idx="2">
                  <c:v>0.56910000000000005</c:v>
                </c:pt>
                <c:pt idx="3">
                  <c:v>0.57130000000000003</c:v>
                </c:pt>
              </c:numCache>
            </c:numRef>
          </c:val>
          <c:smooth val="0"/>
          <c:extLst>
            <c:ext xmlns:c16="http://schemas.microsoft.com/office/drawing/2014/chart" uri="{C3380CC4-5D6E-409C-BE32-E72D297353CC}">
              <c16:uniqueId val="{00000004-107D-B948-AAF6-9D85E97A6962}"/>
            </c:ext>
          </c:extLst>
        </c:ser>
        <c:dLbls>
          <c:dLblPos val="ctr"/>
          <c:showLegendKey val="0"/>
          <c:showVal val="1"/>
          <c:showCatName val="0"/>
          <c:showSerName val="0"/>
          <c:showPercent val="0"/>
          <c:showBubbleSize val="0"/>
        </c:dLbls>
        <c:smooth val="0"/>
        <c:axId val="222691663"/>
        <c:axId val="222693295"/>
      </c:lineChart>
      <c:catAx>
        <c:axId val="22269166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22693295"/>
        <c:crosses val="autoZero"/>
        <c:auto val="1"/>
        <c:lblAlgn val="ctr"/>
        <c:lblOffset val="100"/>
        <c:noMultiLvlLbl val="0"/>
      </c:catAx>
      <c:valAx>
        <c:axId val="222693295"/>
        <c:scaling>
          <c:orientation val="minMax"/>
          <c:min val="0.5"/>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226916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AU" sz="1600" b="1"/>
              <a:t>SVM &amp;Three data set</a:t>
            </a:r>
            <a:r>
              <a:rPr lang="en-AU" altLang="zh-CN" sz="1600" b="1"/>
              <a:t>s</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[工作簿1.xlsx]svm!$B$1</c:f>
              <c:strCache>
                <c:ptCount val="1"/>
                <c:pt idx="0">
                  <c:v>Raw_data</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[工作簿1.xlsx]svm!$A$2:$A$4</c:f>
              <c:strCache>
                <c:ptCount val="3"/>
                <c:pt idx="0">
                  <c:v>Recall</c:v>
                </c:pt>
                <c:pt idx="1">
                  <c:v>Precision</c:v>
                </c:pt>
                <c:pt idx="2">
                  <c:v>F1-Score</c:v>
                </c:pt>
              </c:strCache>
            </c:strRef>
          </c:cat>
          <c:val>
            <c:numRef>
              <c:f>[工作簿1.xlsx]svm!$B$2:$B$4</c:f>
              <c:numCache>
                <c:formatCode>General</c:formatCode>
                <c:ptCount val="3"/>
                <c:pt idx="0">
                  <c:v>0.48560799999999998</c:v>
                </c:pt>
                <c:pt idx="1">
                  <c:v>1</c:v>
                </c:pt>
                <c:pt idx="2">
                  <c:v>0.65375000000000005</c:v>
                </c:pt>
              </c:numCache>
            </c:numRef>
          </c:val>
          <c:smooth val="0"/>
          <c:extLst>
            <c:ext xmlns:c16="http://schemas.microsoft.com/office/drawing/2014/chart" uri="{C3380CC4-5D6E-409C-BE32-E72D297353CC}">
              <c16:uniqueId val="{00000000-A1A1-4242-959C-B20B118A0B81}"/>
            </c:ext>
          </c:extLst>
        </c:ser>
        <c:ser>
          <c:idx val="1"/>
          <c:order val="1"/>
          <c:tx>
            <c:strRef>
              <c:f>[工作簿1.xlsx]svm!$C$1</c:f>
              <c:strCache>
                <c:ptCount val="1"/>
                <c:pt idx="0">
                  <c:v>Interaction_data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[工作簿1.xlsx]svm!$A$2:$A$4</c:f>
              <c:strCache>
                <c:ptCount val="3"/>
                <c:pt idx="0">
                  <c:v>Recall</c:v>
                </c:pt>
                <c:pt idx="1">
                  <c:v>Precision</c:v>
                </c:pt>
                <c:pt idx="2">
                  <c:v>F1-Score</c:v>
                </c:pt>
              </c:strCache>
            </c:strRef>
          </c:cat>
          <c:val>
            <c:numRef>
              <c:f>[工作簿1.xlsx]svm!$C$2:$C$4</c:f>
              <c:numCache>
                <c:formatCode>General</c:formatCode>
                <c:ptCount val="3"/>
                <c:pt idx="0">
                  <c:v>0.48560799999999998</c:v>
                </c:pt>
                <c:pt idx="1">
                  <c:v>1</c:v>
                </c:pt>
                <c:pt idx="2">
                  <c:v>0.65375000000000005</c:v>
                </c:pt>
              </c:numCache>
            </c:numRef>
          </c:val>
          <c:smooth val="0"/>
          <c:extLst>
            <c:ext xmlns:c16="http://schemas.microsoft.com/office/drawing/2014/chart" uri="{C3380CC4-5D6E-409C-BE32-E72D297353CC}">
              <c16:uniqueId val="{00000001-A1A1-4242-959C-B20B118A0B81}"/>
            </c:ext>
          </c:extLst>
        </c:ser>
        <c:ser>
          <c:idx val="2"/>
          <c:order val="2"/>
          <c:tx>
            <c:strRef>
              <c:f>[工作簿1.xlsx]svm!$D$1</c:f>
              <c:strCache>
                <c:ptCount val="1"/>
                <c:pt idx="0">
                  <c:v>RN_data</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[工作簿1.xlsx]svm!$A$2:$A$4</c:f>
              <c:strCache>
                <c:ptCount val="3"/>
                <c:pt idx="0">
                  <c:v>Recall</c:v>
                </c:pt>
                <c:pt idx="1">
                  <c:v>Precision</c:v>
                </c:pt>
                <c:pt idx="2">
                  <c:v>F1-Score</c:v>
                </c:pt>
              </c:strCache>
            </c:strRef>
          </c:cat>
          <c:val>
            <c:numRef>
              <c:f>[工作簿1.xlsx]svm!$D$2:$D$4</c:f>
              <c:numCache>
                <c:formatCode>General</c:formatCode>
                <c:ptCount val="3"/>
                <c:pt idx="0">
                  <c:v>0.48560799999999998</c:v>
                </c:pt>
                <c:pt idx="1">
                  <c:v>1</c:v>
                </c:pt>
                <c:pt idx="2">
                  <c:v>0.65375000000000005</c:v>
                </c:pt>
              </c:numCache>
            </c:numRef>
          </c:val>
          <c:smooth val="0"/>
          <c:extLst>
            <c:ext xmlns:c16="http://schemas.microsoft.com/office/drawing/2014/chart" uri="{C3380CC4-5D6E-409C-BE32-E72D297353CC}">
              <c16:uniqueId val="{00000002-A1A1-4242-959C-B20B118A0B81}"/>
            </c:ext>
          </c:extLst>
        </c:ser>
        <c:dLbls>
          <c:showLegendKey val="0"/>
          <c:showVal val="1"/>
          <c:showCatName val="0"/>
          <c:showSerName val="0"/>
          <c:showPercent val="0"/>
          <c:showBubbleSize val="0"/>
        </c:dLbls>
        <c:marker val="1"/>
        <c:smooth val="0"/>
        <c:axId val="491492003"/>
        <c:axId val="456892686"/>
      </c:lineChart>
      <c:catAx>
        <c:axId val="49149200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456892686"/>
        <c:crosses val="autoZero"/>
        <c:auto val="1"/>
        <c:lblAlgn val="ctr"/>
        <c:lblOffset val="100"/>
        <c:noMultiLvlLbl val="0"/>
      </c:catAx>
      <c:valAx>
        <c:axId val="45689268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49149200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rtl="0">
              <a:defRPr lang="zh-CN"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lang="zh-CN"/>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AU"/>
              <a:t>Random Forest&amp;Three data sets</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[工作簿1.xlsx]Random!$B$1</c:f>
              <c:strCache>
                <c:ptCount val="1"/>
                <c:pt idx="0">
                  <c:v>Raw_data</c:v>
                </c:pt>
              </c:strCache>
            </c:strRef>
          </c:tx>
          <c:spPr>
            <a:ln w="28575" cap="rnd">
              <a:solidFill>
                <a:schemeClr val="accent1"/>
              </a:solidFill>
              <a:round/>
            </a:ln>
            <a:effectLst/>
          </c:spPr>
          <c:marker>
            <c:symbol val="none"/>
          </c:marker>
          <c:cat>
            <c:strRef>
              <c:f>[工作簿1.xlsx]Random!$A$2:$A$4</c:f>
              <c:strCache>
                <c:ptCount val="3"/>
                <c:pt idx="0">
                  <c:v>Recall</c:v>
                </c:pt>
                <c:pt idx="1">
                  <c:v>Precision</c:v>
                </c:pt>
                <c:pt idx="2">
                  <c:v>F1-Score</c:v>
                </c:pt>
              </c:strCache>
            </c:strRef>
          </c:cat>
          <c:val>
            <c:numRef>
              <c:f>[工作簿1.xlsx]Random!$B$2:$B$4</c:f>
              <c:numCache>
                <c:formatCode>General</c:formatCode>
                <c:ptCount val="3"/>
                <c:pt idx="0">
                  <c:v>0.80539000000000005</c:v>
                </c:pt>
                <c:pt idx="1">
                  <c:v>0.86170000000000002</c:v>
                </c:pt>
                <c:pt idx="2">
                  <c:v>0.83259899999999998</c:v>
                </c:pt>
              </c:numCache>
            </c:numRef>
          </c:val>
          <c:smooth val="0"/>
          <c:extLst>
            <c:ext xmlns:c16="http://schemas.microsoft.com/office/drawing/2014/chart" uri="{C3380CC4-5D6E-409C-BE32-E72D297353CC}">
              <c16:uniqueId val="{00000000-262B-424F-9D7D-CAD8D5A74857}"/>
            </c:ext>
          </c:extLst>
        </c:ser>
        <c:ser>
          <c:idx val="1"/>
          <c:order val="1"/>
          <c:tx>
            <c:strRef>
              <c:f>[工作簿1.xlsx]Random!$C$1</c:f>
              <c:strCache>
                <c:ptCount val="1"/>
                <c:pt idx="0">
                  <c:v>Interaction_data</c:v>
                </c:pt>
              </c:strCache>
            </c:strRef>
          </c:tx>
          <c:spPr>
            <a:ln w="28575" cap="rnd">
              <a:solidFill>
                <a:schemeClr val="accent2"/>
              </a:solidFill>
              <a:round/>
            </a:ln>
            <a:effectLst/>
          </c:spPr>
          <c:marker>
            <c:symbol val="none"/>
          </c:marker>
          <c:cat>
            <c:strRef>
              <c:f>[工作簿1.xlsx]Random!$A$2:$A$4</c:f>
              <c:strCache>
                <c:ptCount val="3"/>
                <c:pt idx="0">
                  <c:v>Recall</c:v>
                </c:pt>
                <c:pt idx="1">
                  <c:v>Precision</c:v>
                </c:pt>
                <c:pt idx="2">
                  <c:v>F1-Score</c:v>
                </c:pt>
              </c:strCache>
            </c:strRef>
          </c:cat>
          <c:val>
            <c:numRef>
              <c:f>[工作簿1.xlsx]Random!$C$2:$C$4</c:f>
              <c:numCache>
                <c:formatCode>General</c:formatCode>
                <c:ptCount val="3"/>
                <c:pt idx="0">
                  <c:v>0.78381999999999996</c:v>
                </c:pt>
                <c:pt idx="1">
                  <c:v>0.85410299999999995</c:v>
                </c:pt>
                <c:pt idx="2">
                  <c:v>0.81745449999999997</c:v>
                </c:pt>
              </c:numCache>
            </c:numRef>
          </c:val>
          <c:smooth val="0"/>
          <c:extLst>
            <c:ext xmlns:c16="http://schemas.microsoft.com/office/drawing/2014/chart" uri="{C3380CC4-5D6E-409C-BE32-E72D297353CC}">
              <c16:uniqueId val="{00000001-262B-424F-9D7D-CAD8D5A74857}"/>
            </c:ext>
          </c:extLst>
        </c:ser>
        <c:ser>
          <c:idx val="2"/>
          <c:order val="2"/>
          <c:tx>
            <c:strRef>
              <c:f>[工作簿1.xlsx]Random!$D$1</c:f>
              <c:strCache>
                <c:ptCount val="1"/>
                <c:pt idx="0">
                  <c:v>RN_data</c:v>
                </c:pt>
              </c:strCache>
            </c:strRef>
          </c:tx>
          <c:spPr>
            <a:ln w="28575" cap="rnd">
              <a:solidFill>
                <a:schemeClr val="accent3"/>
              </a:solidFill>
              <a:round/>
            </a:ln>
            <a:effectLst/>
          </c:spPr>
          <c:marker>
            <c:symbol val="none"/>
          </c:marker>
          <c:cat>
            <c:strRef>
              <c:f>[工作簿1.xlsx]Random!$A$2:$A$4</c:f>
              <c:strCache>
                <c:ptCount val="3"/>
                <c:pt idx="0">
                  <c:v>Recall</c:v>
                </c:pt>
                <c:pt idx="1">
                  <c:v>Precision</c:v>
                </c:pt>
                <c:pt idx="2">
                  <c:v>F1-Score</c:v>
                </c:pt>
              </c:strCache>
            </c:strRef>
          </c:cat>
          <c:val>
            <c:numRef>
              <c:f>[工作簿1.xlsx]Random!$D$2:$D$4</c:f>
              <c:numCache>
                <c:formatCode>General</c:formatCode>
                <c:ptCount val="3"/>
                <c:pt idx="0">
                  <c:v>0.81626900000000002</c:v>
                </c:pt>
                <c:pt idx="1">
                  <c:v>0.88449840000000002</c:v>
                </c:pt>
                <c:pt idx="2">
                  <c:v>0.84901499999999996</c:v>
                </c:pt>
              </c:numCache>
            </c:numRef>
          </c:val>
          <c:smooth val="0"/>
          <c:extLst>
            <c:ext xmlns:c16="http://schemas.microsoft.com/office/drawing/2014/chart" uri="{C3380CC4-5D6E-409C-BE32-E72D297353CC}">
              <c16:uniqueId val="{00000002-262B-424F-9D7D-CAD8D5A74857}"/>
            </c:ext>
          </c:extLst>
        </c:ser>
        <c:dLbls>
          <c:showLegendKey val="0"/>
          <c:showVal val="0"/>
          <c:showCatName val="0"/>
          <c:showSerName val="0"/>
          <c:showPercent val="0"/>
          <c:showBubbleSize val="0"/>
        </c:dLbls>
        <c:smooth val="0"/>
        <c:axId val="674320633"/>
        <c:axId val="791861758"/>
      </c:lineChart>
      <c:catAx>
        <c:axId val="67432063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791861758"/>
        <c:crosses val="autoZero"/>
        <c:auto val="1"/>
        <c:lblAlgn val="ctr"/>
        <c:lblOffset val="100"/>
        <c:noMultiLvlLbl val="0"/>
      </c:catAx>
      <c:valAx>
        <c:axId val="79186175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67432063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rtl="0">
              <a:defRPr lang="zh-CN"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9525" cap="flat" cmpd="sng" algn="ctr">
      <a:solidFill>
        <a:schemeClr val="tx1">
          <a:lumMod val="15000"/>
          <a:lumOff val="85000"/>
        </a:schemeClr>
      </a:solidFill>
      <a:round/>
    </a:ln>
    <a:effectLst/>
  </c:spPr>
  <c:txPr>
    <a:bodyPr/>
    <a:lstStyle/>
    <a:p>
      <a:pPr>
        <a:defRPr lang="zh-CN"/>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Base Features</c:v>
                </c:pt>
              </c:strCache>
            </c:strRef>
          </c:tx>
          <c:spPr>
            <a:ln w="28575" cap="rnd">
              <a:solidFill>
                <a:schemeClr val="accent6"/>
              </a:solidFill>
              <a:round/>
            </a:ln>
            <a:effectLst/>
          </c:spPr>
          <c:marker>
            <c:symbol val="none"/>
          </c:marker>
          <c:dLbls>
            <c:delete val="1"/>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0.82677</c:v>
                </c:pt>
                <c:pt idx="1">
                  <c:v>0.78134999999999999</c:v>
                </c:pt>
                <c:pt idx="2">
                  <c:v>0.95026999999999995</c:v>
                </c:pt>
                <c:pt idx="3">
                  <c:v>0.85701000000000005</c:v>
                </c:pt>
              </c:numCache>
            </c:numRef>
          </c:val>
          <c:smooth val="0"/>
          <c:extLst>
            <c:ext xmlns:c16="http://schemas.microsoft.com/office/drawing/2014/chart" uri="{C3380CC4-5D6E-409C-BE32-E72D297353CC}">
              <c16:uniqueId val="{00000000-DEE0-C442-B84F-B29701459EE0}"/>
            </c:ext>
          </c:extLst>
        </c:ser>
        <c:ser>
          <c:idx val="1"/>
          <c:order val="1"/>
          <c:tx>
            <c:strRef>
              <c:f>Sheet1!$C$1</c:f>
              <c:strCache>
                <c:ptCount val="1"/>
                <c:pt idx="0">
                  <c:v>Additional Features</c:v>
                </c:pt>
              </c:strCache>
            </c:strRef>
          </c:tx>
          <c:spPr>
            <a:ln w="28575" cap="rnd">
              <a:solidFill>
                <a:srgbClr val="FF0000"/>
              </a:solidFill>
              <a:round/>
            </a:ln>
            <a:effectLst/>
          </c:spPr>
          <c:marker>
            <c:symbol val="none"/>
          </c:marker>
          <c:dLbls>
            <c:dLbl>
              <c:idx val="1"/>
              <c:layout>
                <c:manualLayout>
                  <c:x val="-6.3550783885336942E-2"/>
                  <c:y val="-8.890182312472660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EE0-C442-B84F-B29701459EE0}"/>
                </c:ext>
              </c:extLst>
            </c:dLbl>
            <c:dLbl>
              <c:idx val="3"/>
              <c:layout>
                <c:manualLayout>
                  <c:x val="-2.3831543957001353E-2"/>
                  <c:y val="-4.298930274426725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EE0-C442-B84F-B29701459EE0}"/>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0.84399000000000002</c:v>
                </c:pt>
                <c:pt idx="1">
                  <c:v>0.79323999999999995</c:v>
                </c:pt>
                <c:pt idx="2">
                  <c:v>0.96808000000000005</c:v>
                </c:pt>
                <c:pt idx="3">
                  <c:v>0.87143000000000004</c:v>
                </c:pt>
              </c:numCache>
            </c:numRef>
          </c:val>
          <c:smooth val="0"/>
          <c:extLst>
            <c:ext xmlns:c16="http://schemas.microsoft.com/office/drawing/2014/chart" uri="{C3380CC4-5D6E-409C-BE32-E72D297353CC}">
              <c16:uniqueId val="{00000001-DEE0-C442-B84F-B29701459EE0}"/>
            </c:ext>
          </c:extLst>
        </c:ser>
        <c:ser>
          <c:idx val="2"/>
          <c:order val="2"/>
          <c:tx>
            <c:strRef>
              <c:f>Sheet1!$D$1</c:f>
              <c:strCache>
                <c:ptCount val="1"/>
                <c:pt idx="0">
                  <c:v>Cross Features</c:v>
                </c:pt>
              </c:strCache>
            </c:strRef>
          </c:tx>
          <c:spPr>
            <a:ln w="28575" cap="rnd">
              <a:solidFill>
                <a:schemeClr val="accent4"/>
              </a:solidFill>
              <a:round/>
            </a:ln>
            <a:effectLst/>
          </c:spPr>
          <c:marker>
            <c:symbol val="none"/>
          </c:marker>
          <c:dLbls>
            <c:delete val="1"/>
          </c:dLbls>
          <c:cat>
            <c:strRef>
              <c:f>Sheet1!$A$2:$A$5</c:f>
              <c:strCache>
                <c:ptCount val="4"/>
                <c:pt idx="0">
                  <c:v>Accuracy</c:v>
                </c:pt>
                <c:pt idx="1">
                  <c:v>Precision</c:v>
                </c:pt>
                <c:pt idx="2">
                  <c:v>Recall</c:v>
                </c:pt>
                <c:pt idx="3">
                  <c:v>F1_score</c:v>
                </c:pt>
              </c:strCache>
            </c:strRef>
          </c:cat>
          <c:val>
            <c:numRef>
              <c:f>Sheet1!$D$2:$D$5</c:f>
              <c:numCache>
                <c:formatCode>General</c:formatCode>
                <c:ptCount val="4"/>
                <c:pt idx="0">
                  <c:v>0.82245000000000001</c:v>
                </c:pt>
                <c:pt idx="1">
                  <c:v>0.77510999999999997</c:v>
                </c:pt>
                <c:pt idx="2">
                  <c:v>0.95250000000000001</c:v>
                </c:pt>
                <c:pt idx="3">
                  <c:v>0.85428999999999999</c:v>
                </c:pt>
              </c:numCache>
            </c:numRef>
          </c:val>
          <c:smooth val="0"/>
          <c:extLst>
            <c:ext xmlns:c16="http://schemas.microsoft.com/office/drawing/2014/chart" uri="{C3380CC4-5D6E-409C-BE32-E72D297353CC}">
              <c16:uniqueId val="{00000002-DEE0-C442-B84F-B29701459EE0}"/>
            </c:ext>
          </c:extLst>
        </c:ser>
        <c:ser>
          <c:idx val="3"/>
          <c:order val="3"/>
          <c:tx>
            <c:strRef>
              <c:f>Sheet1!$E$1</c:f>
              <c:strCache>
                <c:ptCount val="1"/>
                <c:pt idx="0">
                  <c:v>All</c:v>
                </c:pt>
              </c:strCache>
            </c:strRef>
          </c:tx>
          <c:spPr>
            <a:ln w="28575" cap="rnd">
              <a:solidFill>
                <a:schemeClr val="tx1"/>
              </a:solidFill>
              <a:round/>
            </a:ln>
            <a:effectLst/>
          </c:spPr>
          <c:marker>
            <c:symbol val="none"/>
          </c:marker>
          <c:dLbls>
            <c:dLbl>
              <c:idx val="0"/>
              <c:dLblPos val="l"/>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DEE0-C442-B84F-B29701459EE0}"/>
                </c:ext>
              </c:extLst>
            </c:dLbl>
            <c:dLbl>
              <c:idx val="1"/>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EE0-C442-B84F-B29701459EE0}"/>
                </c:ext>
              </c:extLst>
            </c:dLbl>
            <c:dLbl>
              <c:idx val="2"/>
              <c:layout>
                <c:manualLayout>
                  <c:x val="5.6741771326193702E-3"/>
                  <c:y val="3.0608346920306226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EE0-C442-B84F-B29701459EE0}"/>
                </c:ext>
              </c:extLst>
            </c:dLbl>
            <c:dLbl>
              <c:idx val="3"/>
              <c:layout>
                <c:manualLayout>
                  <c:x val="-1.8157366824381984E-2"/>
                  <c:y val="6.1216693840611897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DEE0-C442-B84F-B29701459EE0}"/>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Sheet1!$E$2:$E$5</c:f>
              <c:numCache>
                <c:formatCode>General</c:formatCode>
                <c:ptCount val="4"/>
                <c:pt idx="0">
                  <c:v>0.8417</c:v>
                </c:pt>
                <c:pt idx="1">
                  <c:v>0.79495000000000005</c:v>
                </c:pt>
                <c:pt idx="2">
                  <c:v>0.96065999999999996</c:v>
                </c:pt>
                <c:pt idx="3">
                  <c:v>0.86917</c:v>
                </c:pt>
              </c:numCache>
            </c:numRef>
          </c:val>
          <c:smooth val="0"/>
          <c:extLst>
            <c:ext xmlns:c16="http://schemas.microsoft.com/office/drawing/2014/chart" uri="{C3380CC4-5D6E-409C-BE32-E72D297353CC}">
              <c16:uniqueId val="{00000004-DEE0-C442-B84F-B29701459EE0}"/>
            </c:ext>
          </c:extLst>
        </c:ser>
        <c:dLbls>
          <c:dLblPos val="ctr"/>
          <c:showLegendKey val="0"/>
          <c:showVal val="1"/>
          <c:showCatName val="0"/>
          <c:showSerName val="0"/>
          <c:showPercent val="0"/>
          <c:showBubbleSize val="0"/>
        </c:dLbls>
        <c:smooth val="0"/>
        <c:axId val="1873598415"/>
        <c:axId val="1873600047"/>
      </c:lineChart>
      <c:catAx>
        <c:axId val="1873598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600047"/>
        <c:crosses val="autoZero"/>
        <c:auto val="1"/>
        <c:lblAlgn val="ctr"/>
        <c:lblOffset val="100"/>
        <c:noMultiLvlLbl val="0"/>
      </c:catAx>
      <c:valAx>
        <c:axId val="1873600047"/>
        <c:scaling>
          <c:orientation val="minMax"/>
          <c:max val="0.97"/>
          <c:min val="0.7600000000000001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59841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Logistic</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0.73450000000000004</c:v>
                </c:pt>
                <c:pt idx="1">
                  <c:v>0.63639999999999997</c:v>
                </c:pt>
                <c:pt idx="2">
                  <c:v>0.64670000000000005</c:v>
                </c:pt>
                <c:pt idx="3">
                  <c:v>0.64149999999999996</c:v>
                </c:pt>
              </c:numCache>
            </c:numRef>
          </c:val>
          <c:smooth val="0"/>
          <c:extLst>
            <c:ext xmlns:c16="http://schemas.microsoft.com/office/drawing/2014/chart" uri="{C3380CC4-5D6E-409C-BE32-E72D297353CC}">
              <c16:uniqueId val="{00000000-4795-D84B-A8D7-DCE87141A6E7}"/>
            </c:ext>
          </c:extLst>
        </c:ser>
        <c:ser>
          <c:idx val="1"/>
          <c:order val="1"/>
          <c:tx>
            <c:strRef>
              <c:f>Sheet1!$C$1</c:f>
              <c:strCache>
                <c:ptCount val="1"/>
                <c:pt idx="0">
                  <c:v>SVM</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795-D84B-A8D7-DCE87141A6E7}"/>
                </c:ext>
              </c:extLst>
            </c:dLbl>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0.62070000000000003</c:v>
                </c:pt>
                <c:pt idx="1">
                  <c:v>0.48560999999999999</c:v>
                </c:pt>
                <c:pt idx="2">
                  <c:v>1</c:v>
                </c:pt>
                <c:pt idx="3">
                  <c:v>0.65375000000000005</c:v>
                </c:pt>
              </c:numCache>
            </c:numRef>
          </c:val>
          <c:smooth val="0"/>
          <c:extLst>
            <c:ext xmlns:c16="http://schemas.microsoft.com/office/drawing/2014/chart" uri="{C3380CC4-5D6E-409C-BE32-E72D297353CC}">
              <c16:uniqueId val="{00000001-4795-D84B-A8D7-DCE87141A6E7}"/>
            </c:ext>
          </c:extLst>
        </c:ser>
        <c:ser>
          <c:idx val="2"/>
          <c:order val="2"/>
          <c:tx>
            <c:strRef>
              <c:f>Sheet1!$D$1</c:f>
              <c:strCache>
                <c:ptCount val="1"/>
                <c:pt idx="0">
                  <c:v>Random Forest</c:v>
                </c:pt>
              </c:strCache>
            </c:strRef>
          </c:tx>
          <c:spPr>
            <a:ln w="28575" cap="rnd">
              <a:solidFill>
                <a:schemeClr val="tx1"/>
              </a:solidFill>
              <a:round/>
            </a:ln>
            <a:effectLst/>
          </c:spPr>
          <c:marker>
            <c:symbol val="circle"/>
            <c:size val="5"/>
            <c:spPr>
              <a:solidFill>
                <a:schemeClr val="accent4"/>
              </a:solidFill>
              <a:ln w="9525">
                <a:solidFill>
                  <a:schemeClr val="accent4"/>
                </a:solidFill>
              </a:ln>
              <a:effectLst/>
            </c:spPr>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795-D84B-A8D7-DCE87141A6E7}"/>
                </c:ext>
              </c:extLst>
            </c:dLbl>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Sheet1!$D$2:$D$5</c:f>
              <c:numCache>
                <c:formatCode>General</c:formatCode>
                <c:ptCount val="4"/>
                <c:pt idx="0">
                  <c:v>0.84902</c:v>
                </c:pt>
                <c:pt idx="1">
                  <c:v>0.81627000000000005</c:v>
                </c:pt>
                <c:pt idx="2">
                  <c:v>0.88449</c:v>
                </c:pt>
                <c:pt idx="3">
                  <c:v>0.84902</c:v>
                </c:pt>
              </c:numCache>
            </c:numRef>
          </c:val>
          <c:smooth val="0"/>
          <c:extLst>
            <c:ext xmlns:c16="http://schemas.microsoft.com/office/drawing/2014/chart" uri="{C3380CC4-5D6E-409C-BE32-E72D297353CC}">
              <c16:uniqueId val="{00000002-4795-D84B-A8D7-DCE87141A6E7}"/>
            </c:ext>
          </c:extLst>
        </c:ser>
        <c:ser>
          <c:idx val="3"/>
          <c:order val="3"/>
          <c:tx>
            <c:strRef>
              <c:f>Sheet1!$E$1</c:f>
              <c:strCache>
                <c:ptCount val="1"/>
                <c:pt idx="0">
                  <c:v>DNN</c:v>
                </c:pt>
              </c:strCache>
            </c:strRef>
          </c:tx>
          <c:spPr>
            <a:ln w="28575" cap="rnd">
              <a:solidFill>
                <a:srgbClr val="FF0000"/>
              </a:solidFill>
              <a:round/>
            </a:ln>
            <a:effectLst/>
          </c:spPr>
          <c:marker>
            <c:symbol val="circle"/>
            <c:size val="5"/>
            <c:spPr>
              <a:solidFill>
                <a:schemeClr val="accent6">
                  <a:lumMod val="60000"/>
                </a:schemeClr>
              </a:solidFill>
              <a:ln w="9525">
                <a:solidFill>
                  <a:schemeClr val="accent6">
                    <a:lumMod val="60000"/>
                  </a:schemeClr>
                </a:solidFill>
              </a:ln>
              <a:effectLst/>
            </c:spPr>
          </c:marker>
          <c:dLbls>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Sheet1!$E$2:$E$5</c:f>
              <c:numCache>
                <c:formatCode>General</c:formatCode>
                <c:ptCount val="4"/>
                <c:pt idx="0">
                  <c:v>0.84399000000000002</c:v>
                </c:pt>
                <c:pt idx="1">
                  <c:v>0.79323999999999995</c:v>
                </c:pt>
                <c:pt idx="2">
                  <c:v>0.96808000000000005</c:v>
                </c:pt>
                <c:pt idx="3">
                  <c:v>0.87143000000000004</c:v>
                </c:pt>
              </c:numCache>
            </c:numRef>
          </c:val>
          <c:smooth val="0"/>
          <c:extLst>
            <c:ext xmlns:c16="http://schemas.microsoft.com/office/drawing/2014/chart" uri="{C3380CC4-5D6E-409C-BE32-E72D297353CC}">
              <c16:uniqueId val="{00000003-4795-D84B-A8D7-DCE87141A6E7}"/>
            </c:ext>
          </c:extLst>
        </c:ser>
        <c:dLbls>
          <c:dLblPos val="b"/>
          <c:showLegendKey val="0"/>
          <c:showVal val="1"/>
          <c:showCatName val="0"/>
          <c:showSerName val="0"/>
          <c:showPercent val="0"/>
          <c:showBubbleSize val="0"/>
        </c:dLbls>
        <c:marker val="1"/>
        <c:smooth val="0"/>
        <c:axId val="1739773375"/>
        <c:axId val="1405958319"/>
      </c:lineChart>
      <c:catAx>
        <c:axId val="1739773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405958319"/>
        <c:crosses val="autoZero"/>
        <c:auto val="1"/>
        <c:lblAlgn val="ctr"/>
        <c:lblOffset val="100"/>
        <c:noMultiLvlLbl val="0"/>
      </c:catAx>
      <c:valAx>
        <c:axId val="1405958319"/>
        <c:scaling>
          <c:orientation val="minMax"/>
          <c:min val="0.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977337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987"/>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1.175"/>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199"/>
    </inkml:context>
    <inkml:brush xml:id="br0">
      <inkml:brushProperty name="width" value="0.1" units="cm"/>
      <inkml:brushProperty name="height" value="0.6" units="cm"/>
      <inkml:brushProperty name="color" value="#849398"/>
      <inkml:brushProperty name="inkEffects" value="pencil"/>
    </inkml:brush>
  </inkml:definitions>
  <inkml:trace contextRef="#ctx0" brushRef="#br0">0 1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49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352"/>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530"/>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7B557-92A7-CD4A-89C0-3FB7E4BCD824}" type="datetimeFigureOut">
              <a:rPr lang="en-US" smtClean="0"/>
              <a:t>10/19/20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E1A69-A1EF-D04A-AF6A-2A73A9BE4FCF}" type="slidenum">
              <a:rPr lang="en-US" smtClean="0"/>
              <a:t>‹#›</a:t>
            </a:fld>
            <a:endParaRPr lang="en-US"/>
          </a:p>
        </p:txBody>
      </p:sp>
    </p:spTree>
    <p:extLst>
      <p:ext uri="{BB962C8B-B14F-4D97-AF65-F5344CB8AC3E}">
        <p14:creationId xmlns:p14="http://schemas.microsoft.com/office/powerpoint/2010/main" val="616377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a:t>
            </a:fld>
            <a:endParaRPr lang="en-US"/>
          </a:p>
        </p:txBody>
      </p:sp>
    </p:spTree>
    <p:extLst>
      <p:ext uri="{BB962C8B-B14F-4D97-AF65-F5344CB8AC3E}">
        <p14:creationId xmlns:p14="http://schemas.microsoft.com/office/powerpoint/2010/main" val="1105611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6E1A69-A1EF-D04A-AF6A-2A73A9BE4FCF}" type="slidenum">
              <a:rPr lang="en-US" smtClean="0"/>
              <a:t>7</a:t>
            </a:fld>
            <a:endParaRPr lang="en-US"/>
          </a:p>
        </p:txBody>
      </p:sp>
    </p:spTree>
    <p:extLst>
      <p:ext uri="{BB962C8B-B14F-4D97-AF65-F5344CB8AC3E}">
        <p14:creationId xmlns:p14="http://schemas.microsoft.com/office/powerpoint/2010/main" val="3923465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“Additional”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More specific, the the p-value, the more important the feature.</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Next,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17</a:t>
            </a:fld>
            <a:endParaRPr lang="en-US"/>
          </a:p>
        </p:txBody>
      </p:sp>
    </p:spTree>
    <p:extLst>
      <p:ext uri="{BB962C8B-B14F-4D97-AF65-F5344CB8AC3E}">
        <p14:creationId xmlns:p14="http://schemas.microsoft.com/office/powerpoint/2010/main" val="1183703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10240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89307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AGE AND CONTENTS LAYOUT_18">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4"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58" hasCustomPrompt="1"/>
          </p:nvPr>
        </p:nvSpPr>
        <p:spPr>
          <a:xfrm>
            <a:off x="8212091"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제목 1">
            <a:extLst>
              <a:ext uri="{FF2B5EF4-FFF2-40B4-BE49-F238E27FC236}">
                <a16:creationId xmlns:a16="http://schemas.microsoft.com/office/drawing/2014/main" id="{AE1361B6-8316-4AC7-8C5C-5371D9A5B6D9}"/>
              </a:ext>
            </a:extLst>
          </p:cNvPr>
          <p:cNvSpPr>
            <a:spLocks noGrp="1"/>
          </p:cNvSpPr>
          <p:nvPr>
            <p:ph type="title" hasCustomPrompt="1"/>
          </p:nvPr>
        </p:nvSpPr>
        <p:spPr>
          <a:xfrm>
            <a:off x="0" y="260648"/>
            <a:ext cx="12192000" cy="801798"/>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429713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217440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273190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20295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6_Images &amp; Contents">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ADD85E6C-2694-4BB6-B396-E6F812C0190B}"/>
              </a:ext>
            </a:extLst>
          </p:cNvPr>
          <p:cNvSpPr>
            <a:spLocks noGrp="1"/>
          </p:cNvSpPr>
          <p:nvPr>
            <p:ph type="pic" sz="quarter" idx="10" hasCustomPrompt="1"/>
          </p:nvPr>
        </p:nvSpPr>
        <p:spPr>
          <a:xfrm>
            <a:off x="3" y="3255649"/>
            <a:ext cx="11904055" cy="3602353"/>
          </a:xfrm>
          <a:custGeom>
            <a:avLst/>
            <a:gdLst>
              <a:gd name="connsiteX0" fmla="*/ 11582341 w 11904055"/>
              <a:gd name="connsiteY0" fmla="*/ 2503750 h 3602353"/>
              <a:gd name="connsiteX1" fmla="*/ 11769730 w 11904055"/>
              <a:gd name="connsiteY1" fmla="*/ 2573468 h 3602353"/>
              <a:gd name="connsiteX2" fmla="*/ 11833752 w 11904055"/>
              <a:gd name="connsiteY2" fmla="*/ 3052873 h 3602353"/>
              <a:gd name="connsiteX3" fmla="*/ 11413744 w 11904055"/>
              <a:gd name="connsiteY3" fmla="*/ 3602352 h 3602353"/>
              <a:gd name="connsiteX4" fmla="*/ 10552808 w 11904055"/>
              <a:gd name="connsiteY4" fmla="*/ 3602352 h 3602353"/>
              <a:gd name="connsiteX5" fmla="*/ 11290325 w 11904055"/>
              <a:gd name="connsiteY5" fmla="*/ 2637490 h 3602353"/>
              <a:gd name="connsiteX6" fmla="*/ 11582341 w 11904055"/>
              <a:gd name="connsiteY6" fmla="*/ 2503750 h 3602353"/>
              <a:gd name="connsiteX7" fmla="*/ 10782012 w 11904055"/>
              <a:gd name="connsiteY7" fmla="*/ 2174396 h 3602353"/>
              <a:gd name="connsiteX8" fmla="*/ 10969399 w 11904055"/>
              <a:gd name="connsiteY8" fmla="*/ 2244113 h 3602353"/>
              <a:gd name="connsiteX9" fmla="*/ 11033422 w 11904055"/>
              <a:gd name="connsiteY9" fmla="*/ 2723518 h 3602353"/>
              <a:gd name="connsiteX10" fmla="*/ 10361662 w 11904055"/>
              <a:gd name="connsiteY10" fmla="*/ 3602352 h 3602353"/>
              <a:gd name="connsiteX11" fmla="*/ 9500727 w 11904055"/>
              <a:gd name="connsiteY11" fmla="*/ 3602352 h 3602353"/>
              <a:gd name="connsiteX12" fmla="*/ 10489995 w 11904055"/>
              <a:gd name="connsiteY12" fmla="*/ 2308135 h 3602353"/>
              <a:gd name="connsiteX13" fmla="*/ 10782012 w 11904055"/>
              <a:gd name="connsiteY13" fmla="*/ 2174396 h 3602353"/>
              <a:gd name="connsiteX14" fmla="*/ 1691966 w 11904055"/>
              <a:gd name="connsiteY14" fmla="*/ 1637118 h 3602353"/>
              <a:gd name="connsiteX15" fmla="*/ 1879354 w 11904055"/>
              <a:gd name="connsiteY15" fmla="*/ 1706836 h 3602353"/>
              <a:gd name="connsiteX16" fmla="*/ 1943376 w 11904055"/>
              <a:gd name="connsiteY16" fmla="*/ 2186241 h 3602353"/>
              <a:gd name="connsiteX17" fmla="*/ 860935 w 11904055"/>
              <a:gd name="connsiteY17" fmla="*/ 3602352 h 3602353"/>
              <a:gd name="connsiteX18" fmla="*/ 0 w 11904055"/>
              <a:gd name="connsiteY18" fmla="*/ 3602352 h 3602353"/>
              <a:gd name="connsiteX19" fmla="*/ 0 w 11904055"/>
              <a:gd name="connsiteY19" fmla="*/ 3602351 h 3602353"/>
              <a:gd name="connsiteX20" fmla="*/ 1399949 w 11904055"/>
              <a:gd name="connsiteY20" fmla="*/ 1770858 h 3602353"/>
              <a:gd name="connsiteX21" fmla="*/ 1691966 w 11904055"/>
              <a:gd name="connsiteY21" fmla="*/ 1637118 h 3602353"/>
              <a:gd name="connsiteX22" fmla="*/ 8108140 w 11904055"/>
              <a:gd name="connsiteY22" fmla="*/ 1412767 h 3602353"/>
              <a:gd name="connsiteX23" fmla="*/ 8295528 w 11904055"/>
              <a:gd name="connsiteY23" fmla="*/ 1482484 h 3602353"/>
              <a:gd name="connsiteX24" fmla="*/ 8359550 w 11904055"/>
              <a:gd name="connsiteY24" fmla="*/ 1961890 h 3602353"/>
              <a:gd name="connsiteX25" fmla="*/ 7105620 w 11904055"/>
              <a:gd name="connsiteY25" fmla="*/ 3602352 h 3602353"/>
              <a:gd name="connsiteX26" fmla="*/ 6244685 w 11904055"/>
              <a:gd name="connsiteY26" fmla="*/ 3602352 h 3602353"/>
              <a:gd name="connsiteX27" fmla="*/ 7816123 w 11904055"/>
              <a:gd name="connsiteY27" fmla="*/ 1546506 h 3602353"/>
              <a:gd name="connsiteX28" fmla="*/ 8108140 w 11904055"/>
              <a:gd name="connsiteY28" fmla="*/ 1412767 h 3602353"/>
              <a:gd name="connsiteX29" fmla="*/ 9385014 w 11904055"/>
              <a:gd name="connsiteY29" fmla="*/ 1161427 h 3602353"/>
              <a:gd name="connsiteX30" fmla="*/ 9572402 w 11904055"/>
              <a:gd name="connsiteY30" fmla="*/ 1231145 h 3602353"/>
              <a:gd name="connsiteX31" fmla="*/ 9636423 w 11904055"/>
              <a:gd name="connsiteY31" fmla="*/ 1710549 h 3602353"/>
              <a:gd name="connsiteX32" fmla="*/ 8190375 w 11904055"/>
              <a:gd name="connsiteY32" fmla="*/ 3602352 h 3602353"/>
              <a:gd name="connsiteX33" fmla="*/ 7329441 w 11904055"/>
              <a:gd name="connsiteY33" fmla="*/ 3602352 h 3602353"/>
              <a:gd name="connsiteX34" fmla="*/ 9092997 w 11904055"/>
              <a:gd name="connsiteY34" fmla="*/ 1295167 h 3602353"/>
              <a:gd name="connsiteX35" fmla="*/ 9385014 w 11904055"/>
              <a:gd name="connsiteY35" fmla="*/ 1161427 h 3602353"/>
              <a:gd name="connsiteX36" fmla="*/ 3104652 w 11904055"/>
              <a:gd name="connsiteY36" fmla="*/ 1140248 h 3602353"/>
              <a:gd name="connsiteX37" fmla="*/ 3292040 w 11904055"/>
              <a:gd name="connsiteY37" fmla="*/ 1209966 h 3602353"/>
              <a:gd name="connsiteX38" fmla="*/ 3356063 w 11904055"/>
              <a:gd name="connsiteY38" fmla="*/ 1689371 h 3602353"/>
              <a:gd name="connsiteX39" fmla="*/ 1893826 w 11904055"/>
              <a:gd name="connsiteY39" fmla="*/ 3602352 h 3602353"/>
              <a:gd name="connsiteX40" fmla="*/ 1032889 w 11904055"/>
              <a:gd name="connsiteY40" fmla="*/ 3602352 h 3602353"/>
              <a:gd name="connsiteX41" fmla="*/ 2812635 w 11904055"/>
              <a:gd name="connsiteY41" fmla="*/ 1273988 h 3602353"/>
              <a:gd name="connsiteX42" fmla="*/ 3104652 w 11904055"/>
              <a:gd name="connsiteY42" fmla="*/ 1140248 h 3602353"/>
              <a:gd name="connsiteX43" fmla="*/ 10527184 w 11904055"/>
              <a:gd name="connsiteY43" fmla="*/ 1087492 h 3602353"/>
              <a:gd name="connsiteX44" fmla="*/ 10714572 w 11904055"/>
              <a:gd name="connsiteY44" fmla="*/ 1157209 h 3602353"/>
              <a:gd name="connsiteX45" fmla="*/ 10778593 w 11904055"/>
              <a:gd name="connsiteY45" fmla="*/ 1636614 h 3602353"/>
              <a:gd name="connsiteX46" fmla="*/ 9276031 w 11904055"/>
              <a:gd name="connsiteY46" fmla="*/ 3602352 h 3602353"/>
              <a:gd name="connsiteX47" fmla="*/ 8415095 w 11904055"/>
              <a:gd name="connsiteY47" fmla="*/ 3602352 h 3602353"/>
              <a:gd name="connsiteX48" fmla="*/ 10235167 w 11904055"/>
              <a:gd name="connsiteY48" fmla="*/ 1221231 h 3602353"/>
              <a:gd name="connsiteX49" fmla="*/ 10527184 w 11904055"/>
              <a:gd name="connsiteY49" fmla="*/ 1087492 h 3602353"/>
              <a:gd name="connsiteX50" fmla="*/ 4425492 w 11904055"/>
              <a:gd name="connsiteY50" fmla="*/ 821528 h 3602353"/>
              <a:gd name="connsiteX51" fmla="*/ 4612880 w 11904055"/>
              <a:gd name="connsiteY51" fmla="*/ 891246 h 3602353"/>
              <a:gd name="connsiteX52" fmla="*/ 4676903 w 11904055"/>
              <a:gd name="connsiteY52" fmla="*/ 1370650 h 3602353"/>
              <a:gd name="connsiteX53" fmla="*/ 2971045 w 11904055"/>
              <a:gd name="connsiteY53" fmla="*/ 3602352 h 3602353"/>
              <a:gd name="connsiteX54" fmla="*/ 2228075 w 11904055"/>
              <a:gd name="connsiteY54" fmla="*/ 3602352 h 3602353"/>
              <a:gd name="connsiteX55" fmla="*/ 2235176 w 11904055"/>
              <a:gd name="connsiteY55" fmla="*/ 3482988 h 3602353"/>
              <a:gd name="connsiteX56" fmla="*/ 2294666 w 11904055"/>
              <a:gd name="connsiteY56" fmla="*/ 3360904 h 3602353"/>
              <a:gd name="connsiteX57" fmla="*/ 4133476 w 11904055"/>
              <a:gd name="connsiteY57" fmla="*/ 955268 h 3602353"/>
              <a:gd name="connsiteX58" fmla="*/ 4425492 w 11904055"/>
              <a:gd name="connsiteY58" fmla="*/ 821528 h 3602353"/>
              <a:gd name="connsiteX59" fmla="*/ 5787281 w 11904055"/>
              <a:gd name="connsiteY59" fmla="*/ 372647 h 3602353"/>
              <a:gd name="connsiteX60" fmla="*/ 5974669 w 11904055"/>
              <a:gd name="connsiteY60" fmla="*/ 442365 h 3602353"/>
              <a:gd name="connsiteX61" fmla="*/ 6038692 w 11904055"/>
              <a:gd name="connsiteY61" fmla="*/ 921770 h 3602353"/>
              <a:gd name="connsiteX62" fmla="*/ 3989720 w 11904055"/>
              <a:gd name="connsiteY62" fmla="*/ 3602352 h 3602353"/>
              <a:gd name="connsiteX63" fmla="*/ 3227852 w 11904055"/>
              <a:gd name="connsiteY63" fmla="*/ 3602353 h 3602353"/>
              <a:gd name="connsiteX64" fmla="*/ 3233358 w 11904055"/>
              <a:gd name="connsiteY64" fmla="*/ 3509800 h 3602353"/>
              <a:gd name="connsiteX65" fmla="*/ 3292848 w 11904055"/>
              <a:gd name="connsiteY65" fmla="*/ 3387715 h 3602353"/>
              <a:gd name="connsiteX66" fmla="*/ 5495264 w 11904055"/>
              <a:gd name="connsiteY66" fmla="*/ 506388 h 3602353"/>
              <a:gd name="connsiteX67" fmla="*/ 5787281 w 11904055"/>
              <a:gd name="connsiteY67" fmla="*/ 372647 h 3602353"/>
              <a:gd name="connsiteX68" fmla="*/ 6896315 w 11904055"/>
              <a:gd name="connsiteY68" fmla="*/ 289347 h 3602353"/>
              <a:gd name="connsiteX69" fmla="*/ 7083704 w 11904055"/>
              <a:gd name="connsiteY69" fmla="*/ 359064 h 3602353"/>
              <a:gd name="connsiteX70" fmla="*/ 7147725 w 11904055"/>
              <a:gd name="connsiteY70" fmla="*/ 838469 h 3602353"/>
              <a:gd name="connsiteX71" fmla="*/ 5035081 w 11904055"/>
              <a:gd name="connsiteY71" fmla="*/ 3602353 h 3602353"/>
              <a:gd name="connsiteX72" fmla="*/ 4174147 w 11904055"/>
              <a:gd name="connsiteY72" fmla="*/ 3602352 h 3602353"/>
              <a:gd name="connsiteX73" fmla="*/ 6604298 w 11904055"/>
              <a:gd name="connsiteY73" fmla="*/ 423088 h 3602353"/>
              <a:gd name="connsiteX74" fmla="*/ 6896315 w 11904055"/>
              <a:gd name="connsiteY74" fmla="*/ 289347 h 3602353"/>
              <a:gd name="connsiteX75" fmla="*/ 8134781 w 11904055"/>
              <a:gd name="connsiteY75" fmla="*/ 587 h 3602353"/>
              <a:gd name="connsiteX76" fmla="*/ 8322169 w 11904055"/>
              <a:gd name="connsiteY76" fmla="*/ 70304 h 3602353"/>
              <a:gd name="connsiteX77" fmla="*/ 8386192 w 11904055"/>
              <a:gd name="connsiteY77" fmla="*/ 549710 h 3602353"/>
              <a:gd name="connsiteX78" fmla="*/ 6052827 w 11904055"/>
              <a:gd name="connsiteY78" fmla="*/ 3602352 h 3602353"/>
              <a:gd name="connsiteX79" fmla="*/ 5191892 w 11904055"/>
              <a:gd name="connsiteY79" fmla="*/ 3602352 h 3602353"/>
              <a:gd name="connsiteX80" fmla="*/ 7842765 w 11904055"/>
              <a:gd name="connsiteY80" fmla="*/ 134328 h 3602353"/>
              <a:gd name="connsiteX81" fmla="*/ 8134781 w 11904055"/>
              <a:gd name="connsiteY81" fmla="*/ 587 h 36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904055" h="3602353">
                <a:moveTo>
                  <a:pt x="11582341" y="2503750"/>
                </a:moveTo>
                <a:cubicBezTo>
                  <a:pt x="11648102" y="2507602"/>
                  <a:pt x="11713456" y="2530454"/>
                  <a:pt x="11769730" y="2573468"/>
                </a:cubicBezTo>
                <a:cubicBezTo>
                  <a:pt x="11919793" y="2688173"/>
                  <a:pt x="11948456" y="2902810"/>
                  <a:pt x="11833752" y="3052873"/>
                </a:cubicBezTo>
                <a:lnTo>
                  <a:pt x="11413744" y="3602352"/>
                </a:lnTo>
                <a:lnTo>
                  <a:pt x="10552808" y="3602352"/>
                </a:lnTo>
                <a:lnTo>
                  <a:pt x="11290325" y="2637490"/>
                </a:lnTo>
                <a:cubicBezTo>
                  <a:pt x="11362015" y="2543701"/>
                  <a:pt x="11472742" y="2497333"/>
                  <a:pt x="11582341" y="2503750"/>
                </a:cubicBezTo>
                <a:close/>
                <a:moveTo>
                  <a:pt x="10782012" y="2174396"/>
                </a:moveTo>
                <a:cubicBezTo>
                  <a:pt x="10847772" y="2178246"/>
                  <a:pt x="10913126" y="2201099"/>
                  <a:pt x="10969399" y="2244113"/>
                </a:cubicBezTo>
                <a:cubicBezTo>
                  <a:pt x="11119462" y="2358818"/>
                  <a:pt x="11148126" y="2573455"/>
                  <a:pt x="11033422" y="2723518"/>
                </a:cubicBezTo>
                <a:lnTo>
                  <a:pt x="10361662" y="3602352"/>
                </a:lnTo>
                <a:lnTo>
                  <a:pt x="9500727" y="3602352"/>
                </a:lnTo>
                <a:lnTo>
                  <a:pt x="10489995" y="2308135"/>
                </a:lnTo>
                <a:cubicBezTo>
                  <a:pt x="10561685" y="2214346"/>
                  <a:pt x="10672411" y="2167978"/>
                  <a:pt x="10782012" y="2174396"/>
                </a:cubicBezTo>
                <a:close/>
                <a:moveTo>
                  <a:pt x="1691966" y="1637118"/>
                </a:moveTo>
                <a:cubicBezTo>
                  <a:pt x="1757726" y="1640968"/>
                  <a:pt x="1823080" y="1663822"/>
                  <a:pt x="1879354" y="1706836"/>
                </a:cubicBezTo>
                <a:cubicBezTo>
                  <a:pt x="2029417" y="1821540"/>
                  <a:pt x="2058080" y="2036178"/>
                  <a:pt x="1943376" y="2186241"/>
                </a:cubicBezTo>
                <a:lnTo>
                  <a:pt x="860935" y="3602352"/>
                </a:lnTo>
                <a:lnTo>
                  <a:pt x="0" y="3602352"/>
                </a:lnTo>
                <a:lnTo>
                  <a:pt x="0" y="3602351"/>
                </a:lnTo>
                <a:lnTo>
                  <a:pt x="1399949" y="1770858"/>
                </a:lnTo>
                <a:cubicBezTo>
                  <a:pt x="1471639" y="1677069"/>
                  <a:pt x="1582366" y="1630701"/>
                  <a:pt x="1691966" y="1637118"/>
                </a:cubicBezTo>
                <a:close/>
                <a:moveTo>
                  <a:pt x="8108140" y="1412767"/>
                </a:moveTo>
                <a:cubicBezTo>
                  <a:pt x="8173900" y="1416618"/>
                  <a:pt x="8239254" y="1439471"/>
                  <a:pt x="8295528" y="1482484"/>
                </a:cubicBezTo>
                <a:cubicBezTo>
                  <a:pt x="8445591" y="1597188"/>
                  <a:pt x="8474254" y="1811827"/>
                  <a:pt x="8359550" y="1961890"/>
                </a:cubicBezTo>
                <a:lnTo>
                  <a:pt x="7105620" y="3602352"/>
                </a:lnTo>
                <a:lnTo>
                  <a:pt x="6244685" y="3602352"/>
                </a:lnTo>
                <a:lnTo>
                  <a:pt x="7816123" y="1546506"/>
                </a:lnTo>
                <a:cubicBezTo>
                  <a:pt x="7887814" y="1452716"/>
                  <a:pt x="7998540" y="1406349"/>
                  <a:pt x="8108140" y="1412767"/>
                </a:cubicBezTo>
                <a:close/>
                <a:moveTo>
                  <a:pt x="9385014" y="1161427"/>
                </a:moveTo>
                <a:cubicBezTo>
                  <a:pt x="9450774" y="1165277"/>
                  <a:pt x="9516128" y="1188130"/>
                  <a:pt x="9572402" y="1231145"/>
                </a:cubicBezTo>
                <a:cubicBezTo>
                  <a:pt x="9722465" y="1345849"/>
                  <a:pt x="9751129" y="1560486"/>
                  <a:pt x="9636423" y="1710549"/>
                </a:cubicBezTo>
                <a:lnTo>
                  <a:pt x="8190375" y="3602352"/>
                </a:lnTo>
                <a:lnTo>
                  <a:pt x="7329441" y="3602352"/>
                </a:lnTo>
                <a:lnTo>
                  <a:pt x="9092997" y="1295167"/>
                </a:lnTo>
                <a:cubicBezTo>
                  <a:pt x="9164687" y="1201377"/>
                  <a:pt x="9275414" y="1155009"/>
                  <a:pt x="9385014" y="1161427"/>
                </a:cubicBezTo>
                <a:close/>
                <a:moveTo>
                  <a:pt x="3104652" y="1140248"/>
                </a:moveTo>
                <a:cubicBezTo>
                  <a:pt x="3170412" y="1144098"/>
                  <a:pt x="3235766" y="1166952"/>
                  <a:pt x="3292040" y="1209966"/>
                </a:cubicBezTo>
                <a:cubicBezTo>
                  <a:pt x="3442103" y="1324671"/>
                  <a:pt x="3470767" y="1539308"/>
                  <a:pt x="3356063" y="1689371"/>
                </a:cubicBezTo>
                <a:lnTo>
                  <a:pt x="1893826" y="3602352"/>
                </a:lnTo>
                <a:lnTo>
                  <a:pt x="1032889" y="3602352"/>
                </a:lnTo>
                <a:lnTo>
                  <a:pt x="2812635" y="1273988"/>
                </a:lnTo>
                <a:cubicBezTo>
                  <a:pt x="2884326" y="1180199"/>
                  <a:pt x="2995052" y="1133831"/>
                  <a:pt x="3104652" y="1140248"/>
                </a:cubicBezTo>
                <a:close/>
                <a:moveTo>
                  <a:pt x="10527184" y="1087492"/>
                </a:moveTo>
                <a:cubicBezTo>
                  <a:pt x="10592944" y="1091342"/>
                  <a:pt x="10658298" y="1114195"/>
                  <a:pt x="10714572" y="1157209"/>
                </a:cubicBezTo>
                <a:cubicBezTo>
                  <a:pt x="10864635" y="1271913"/>
                  <a:pt x="10893299" y="1486551"/>
                  <a:pt x="10778593" y="1636614"/>
                </a:cubicBezTo>
                <a:lnTo>
                  <a:pt x="9276031" y="3602352"/>
                </a:lnTo>
                <a:lnTo>
                  <a:pt x="8415095" y="3602352"/>
                </a:lnTo>
                <a:lnTo>
                  <a:pt x="10235167" y="1221231"/>
                </a:lnTo>
                <a:cubicBezTo>
                  <a:pt x="10306857" y="1127442"/>
                  <a:pt x="10417583" y="1081074"/>
                  <a:pt x="10527184" y="1087492"/>
                </a:cubicBezTo>
                <a:close/>
                <a:moveTo>
                  <a:pt x="4425492" y="821528"/>
                </a:moveTo>
                <a:cubicBezTo>
                  <a:pt x="4491251" y="825379"/>
                  <a:pt x="4556607" y="848231"/>
                  <a:pt x="4612880" y="891246"/>
                </a:cubicBezTo>
                <a:cubicBezTo>
                  <a:pt x="4762943" y="1005950"/>
                  <a:pt x="4791607" y="1220588"/>
                  <a:pt x="4676903" y="1370650"/>
                </a:cubicBezTo>
                <a:lnTo>
                  <a:pt x="2971045" y="3602352"/>
                </a:lnTo>
                <a:lnTo>
                  <a:pt x="2228075" y="3602352"/>
                </a:lnTo>
                <a:lnTo>
                  <a:pt x="2235176" y="3482988"/>
                </a:lnTo>
                <a:cubicBezTo>
                  <a:pt x="2246274" y="3439971"/>
                  <a:pt x="2265990" y="3398420"/>
                  <a:pt x="2294666" y="3360904"/>
                </a:cubicBezTo>
                <a:lnTo>
                  <a:pt x="4133476" y="955268"/>
                </a:lnTo>
                <a:cubicBezTo>
                  <a:pt x="4205166" y="861479"/>
                  <a:pt x="4315892" y="815111"/>
                  <a:pt x="4425492" y="821528"/>
                </a:cubicBezTo>
                <a:close/>
                <a:moveTo>
                  <a:pt x="5787281" y="372647"/>
                </a:moveTo>
                <a:cubicBezTo>
                  <a:pt x="5853041" y="376498"/>
                  <a:pt x="5918396" y="399351"/>
                  <a:pt x="5974669" y="442365"/>
                </a:cubicBezTo>
                <a:cubicBezTo>
                  <a:pt x="6124732" y="557070"/>
                  <a:pt x="6153396" y="771707"/>
                  <a:pt x="6038692" y="921770"/>
                </a:cubicBezTo>
                <a:lnTo>
                  <a:pt x="3989720" y="3602352"/>
                </a:lnTo>
                <a:lnTo>
                  <a:pt x="3227852" y="3602353"/>
                </a:lnTo>
                <a:lnTo>
                  <a:pt x="3233358" y="3509800"/>
                </a:lnTo>
                <a:cubicBezTo>
                  <a:pt x="3244456" y="3466782"/>
                  <a:pt x="3264173" y="3425231"/>
                  <a:pt x="3292848" y="3387715"/>
                </a:cubicBezTo>
                <a:lnTo>
                  <a:pt x="5495264" y="506388"/>
                </a:lnTo>
                <a:cubicBezTo>
                  <a:pt x="5566956" y="412598"/>
                  <a:pt x="5677682" y="366230"/>
                  <a:pt x="5787281" y="372647"/>
                </a:cubicBezTo>
                <a:close/>
                <a:moveTo>
                  <a:pt x="6896315" y="289347"/>
                </a:moveTo>
                <a:cubicBezTo>
                  <a:pt x="6962075" y="293197"/>
                  <a:pt x="7027430" y="316050"/>
                  <a:pt x="7083704" y="359064"/>
                </a:cubicBezTo>
                <a:cubicBezTo>
                  <a:pt x="7233766" y="473768"/>
                  <a:pt x="7262430" y="688406"/>
                  <a:pt x="7147725" y="838469"/>
                </a:cubicBezTo>
                <a:lnTo>
                  <a:pt x="5035081" y="3602353"/>
                </a:lnTo>
                <a:lnTo>
                  <a:pt x="4174147" y="3602352"/>
                </a:lnTo>
                <a:lnTo>
                  <a:pt x="6604298" y="423088"/>
                </a:lnTo>
                <a:cubicBezTo>
                  <a:pt x="6675989" y="329298"/>
                  <a:pt x="6786715" y="282930"/>
                  <a:pt x="6896315" y="289347"/>
                </a:cubicBezTo>
                <a:close/>
                <a:moveTo>
                  <a:pt x="8134781" y="587"/>
                </a:moveTo>
                <a:cubicBezTo>
                  <a:pt x="8200542" y="4437"/>
                  <a:pt x="8265896" y="27291"/>
                  <a:pt x="8322169" y="70304"/>
                </a:cubicBezTo>
                <a:cubicBezTo>
                  <a:pt x="8472232" y="185009"/>
                  <a:pt x="8500896" y="399647"/>
                  <a:pt x="8386192" y="549710"/>
                </a:cubicBezTo>
                <a:lnTo>
                  <a:pt x="6052827" y="3602352"/>
                </a:lnTo>
                <a:lnTo>
                  <a:pt x="5191892" y="3602352"/>
                </a:lnTo>
                <a:lnTo>
                  <a:pt x="7842765" y="134328"/>
                </a:lnTo>
                <a:cubicBezTo>
                  <a:pt x="7914455" y="40538"/>
                  <a:pt x="8025182" y="-5830"/>
                  <a:pt x="8134781" y="587"/>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77619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88314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490049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E40D-B216-4710-BD18-207E86DC4C8E}"/>
              </a:ext>
            </a:extLst>
          </p:cNvPr>
          <p:cNvPicPr>
            <a:picLocks noChangeAspect="1"/>
          </p:cNvPicPr>
          <p:nvPr userDrawn="1"/>
        </p:nvPicPr>
        <p:blipFill>
          <a:blip r:embed="rId2">
            <a:alphaModFix amt="2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400333" y="-299340"/>
            <a:ext cx="11391334" cy="7456680"/>
          </a:xfrm>
          <a:prstGeom prst="rect">
            <a:avLst/>
          </a:prstGeom>
        </p:spPr>
      </p:pic>
    </p:spTree>
    <p:extLst>
      <p:ext uri="{BB962C8B-B14F-4D97-AF65-F5344CB8AC3E}">
        <p14:creationId xmlns:p14="http://schemas.microsoft.com/office/powerpoint/2010/main" val="1346009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8_Images &amp; Contents Layout">
    <p:spTree>
      <p:nvGrpSpPr>
        <p:cNvPr id="1" name=""/>
        <p:cNvGrpSpPr/>
        <p:nvPr/>
      </p:nvGrpSpPr>
      <p:grpSpPr>
        <a:xfrm>
          <a:off x="0" y="0"/>
          <a:ext cx="0" cy="0"/>
          <a:chOff x="0" y="0"/>
          <a:chExt cx="0" cy="0"/>
        </a:xfrm>
      </p:grpSpPr>
      <p:sp>
        <p:nvSpPr>
          <p:cNvPr id="2" name="Picture Placeholder 2"/>
          <p:cNvSpPr>
            <a:spLocks noGrp="1"/>
          </p:cNvSpPr>
          <p:nvPr>
            <p:ph type="pic" idx="13" hasCustomPrompt="1"/>
          </p:nvPr>
        </p:nvSpPr>
        <p:spPr>
          <a:xfrm>
            <a:off x="661852" y="653142"/>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9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4" hasCustomPrompt="1"/>
          </p:nvPr>
        </p:nvSpPr>
        <p:spPr>
          <a:xfrm>
            <a:off x="3705502" y="2576900"/>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9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p:cNvSpPr>
            <a:spLocks noGrp="1"/>
          </p:cNvSpPr>
          <p:nvPr>
            <p:ph type="pic" idx="15" hasCustomPrompt="1"/>
          </p:nvPr>
        </p:nvSpPr>
        <p:spPr>
          <a:xfrm>
            <a:off x="2183677" y="4500658"/>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9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034877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73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21161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87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914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93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576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527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736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81927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526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5" r:id="rId18"/>
    <p:sldLayoutId id="2147483696" r:id="rId19"/>
    <p:sldLayoutId id="2147483697" r:id="rId20"/>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Layout" Target="../slideLayouts/slideLayout20.xml"/><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19.xml"/><Relationship Id="rId1" Type="http://schemas.openxmlformats.org/officeDocument/2006/relationships/tags" Target="../tags/tag2.xml"/><Relationship Id="rId5" Type="http://schemas.openxmlformats.org/officeDocument/2006/relationships/slide" Target="slide1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33.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5.png"/><Relationship Id="rId5" Type="http://schemas.openxmlformats.org/officeDocument/2006/relationships/image" Target="../media/image34.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hart" Target="../charts/chart5.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tiff"/><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Layout" Target="../slideLayouts/slideLayout20.xml"/><Relationship Id="rId1" Type="http://schemas.openxmlformats.org/officeDocument/2006/relationships/tags" Target="../tags/tag1.xml"/><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1.png"/><Relationship Id="rId3" Type="http://schemas.openxmlformats.org/officeDocument/2006/relationships/customXml" Target="../ink/ink1.xml"/><Relationship Id="rId7" Type="http://schemas.openxmlformats.org/officeDocument/2006/relationships/image" Target="../media/image24.png"/><Relationship Id="rId12" Type="http://schemas.openxmlformats.org/officeDocument/2006/relationships/customXml" Target="../ink/ink6.xml"/><Relationship Id="rId2" Type="http://schemas.openxmlformats.org/officeDocument/2006/relationships/image" Target="../media/image20.jpg"/><Relationship Id="rId1" Type="http://schemas.openxmlformats.org/officeDocument/2006/relationships/slideLayout" Target="../slideLayouts/slideLayout20.xml"/><Relationship Id="rId6" Type="http://schemas.openxmlformats.org/officeDocument/2006/relationships/customXml" Target="../ink/ink3.xml"/><Relationship Id="rId11" Type="http://schemas.openxmlformats.org/officeDocument/2006/relationships/image" Target="../media/image26.png"/><Relationship Id="rId5" Type="http://schemas.openxmlformats.org/officeDocument/2006/relationships/customXml" Target="../ink/ink2.xml"/><Relationship Id="rId10" Type="http://schemas.openxmlformats.org/officeDocument/2006/relationships/customXml" Target="../ink/ink5.xml"/><Relationship Id="rId4" Type="http://schemas.openxmlformats.org/officeDocument/2006/relationships/image" Target="../media/image23.png"/><Relationship Id="rId9" Type="http://schemas.openxmlformats.org/officeDocument/2006/relationships/image" Target="../media/image25.png"/><Relationship Id="rId1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528905" y="2286927"/>
            <a:ext cx="6660056" cy="2862322"/>
          </a:xfrm>
          <a:prstGeom prst="rect">
            <a:avLst/>
          </a:prstGeom>
          <a:noFill/>
        </p:spPr>
        <p:txBody>
          <a:bodyPr wrap="square" rtlCol="0" anchor="ctr">
            <a:spAutoFit/>
          </a:bodyPr>
          <a:lstStyle/>
          <a:p>
            <a:r>
              <a:rPr lang="en-US" sz="6000" b="1" dirty="0">
                <a:solidFill>
                  <a:schemeClr val="bg1"/>
                </a:solidFill>
                <a:cs typeface="Arial" pitchFamily="34" charset="0"/>
              </a:rPr>
              <a:t>Lead &amp; </a:t>
            </a:r>
          </a:p>
          <a:p>
            <a:r>
              <a:rPr lang="en-US" sz="6000" b="1" dirty="0">
                <a:solidFill>
                  <a:schemeClr val="bg1"/>
                </a:solidFill>
                <a:cs typeface="Arial" pitchFamily="34" charset="0"/>
              </a:rPr>
              <a:t>Opportunity </a:t>
            </a:r>
          </a:p>
          <a:p>
            <a:r>
              <a:rPr lang="en-US" sz="6000" b="1" dirty="0">
                <a:solidFill>
                  <a:schemeClr val="bg1"/>
                </a:solidFill>
                <a:cs typeface="Arial" pitchFamily="34" charset="0"/>
              </a:rPr>
              <a:t>Scoring</a:t>
            </a:r>
            <a:endParaRPr lang="ko-KR" altLang="en-US" sz="6000" b="1" dirty="0">
              <a:solidFill>
                <a:schemeClr val="bg1"/>
              </a:solidFill>
              <a:cs typeface="Arial" pitchFamily="34" charset="0"/>
            </a:endParaRPr>
          </a:p>
        </p:txBody>
      </p:sp>
      <p:pic>
        <p:nvPicPr>
          <p:cNvPr id="8" name="图片 7" descr="A close up of a logo&#10;&#10;Description automatically generated">
            <a:extLst>
              <a:ext uri="{FF2B5EF4-FFF2-40B4-BE49-F238E27FC236}">
                <a16:creationId xmlns:a16="http://schemas.microsoft.com/office/drawing/2014/main" id="{08B0D4C7-8028-8B43-8ECF-73881C9DBD4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42645" y="1708751"/>
            <a:ext cx="3415413" cy="3442670"/>
          </a:xfrm>
          <a:prstGeom prst="rect">
            <a:avLst/>
          </a:prstGeom>
          <a:noFill/>
          <a:ln>
            <a:noFill/>
          </a:ln>
        </p:spPr>
      </p:pic>
    </p:spTree>
    <p:extLst>
      <p:ext uri="{BB962C8B-B14F-4D97-AF65-F5344CB8AC3E}">
        <p14:creationId xmlns:p14="http://schemas.microsoft.com/office/powerpoint/2010/main" val="3721914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4F179B93-2F6F-D449-B396-0A52404D83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2610"/>
            <a:ext cx="12192000" cy="5715580"/>
          </a:xfrm>
          <a:prstGeom prst="rect">
            <a:avLst/>
          </a:prstGeom>
        </p:spPr>
      </p:pic>
      <p:sp>
        <p:nvSpPr>
          <p:cNvPr id="4" name="Right Arrow 3">
            <a:extLst>
              <a:ext uri="{FF2B5EF4-FFF2-40B4-BE49-F238E27FC236}">
                <a16:creationId xmlns:a16="http://schemas.microsoft.com/office/drawing/2014/main" id="{39154FDF-CF5E-A847-8E3F-FCEC05E9FE97}"/>
              </a:ext>
            </a:extLst>
          </p:cNvPr>
          <p:cNvSpPr/>
          <p:nvPr/>
        </p:nvSpPr>
        <p:spPr>
          <a:xfrm>
            <a:off x="2629624" y="717877"/>
            <a:ext cx="472806" cy="16420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20C04402-DA61-EE44-9B19-353929F7694E}"/>
              </a:ext>
            </a:extLst>
          </p:cNvPr>
          <p:cNvSpPr/>
          <p:nvPr/>
        </p:nvSpPr>
        <p:spPr>
          <a:xfrm>
            <a:off x="2629623" y="1093144"/>
            <a:ext cx="472807" cy="16420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DB6160B-EB97-9F4F-956B-A24AF383E71C}"/>
              </a:ext>
            </a:extLst>
          </p:cNvPr>
          <p:cNvSpPr/>
          <p:nvPr/>
        </p:nvSpPr>
        <p:spPr>
          <a:xfrm>
            <a:off x="2629623" y="1400163"/>
            <a:ext cx="472807" cy="16420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2155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E6D5CFEF-97F0-5540-A1C0-E38522AE6EEE}"/>
              </a:ext>
            </a:extLst>
          </p:cNvPr>
          <p:cNvPicPr>
            <a:picLocks noChangeAspect="1"/>
          </p:cNvPicPr>
          <p:nvPr/>
        </p:nvPicPr>
        <p:blipFill rotWithShape="1">
          <a:blip r:embed="rId2">
            <a:extLst>
              <a:ext uri="{28A0092B-C50C-407E-A947-70E740481C1C}">
                <a14:useLocalDpi xmlns:a14="http://schemas.microsoft.com/office/drawing/2010/main" val="0"/>
              </a:ext>
            </a:extLst>
          </a:blip>
          <a:srcRect r="8075"/>
          <a:stretch/>
        </p:blipFill>
        <p:spPr>
          <a:xfrm>
            <a:off x="892146" y="856790"/>
            <a:ext cx="10213662" cy="5527682"/>
          </a:xfrm>
          <a:prstGeom prst="rect">
            <a:avLst/>
          </a:prstGeom>
        </p:spPr>
      </p:pic>
      <p:sp>
        <p:nvSpPr>
          <p:cNvPr id="4" name="Rectangle 3">
            <a:extLst>
              <a:ext uri="{FF2B5EF4-FFF2-40B4-BE49-F238E27FC236}">
                <a16:creationId xmlns:a16="http://schemas.microsoft.com/office/drawing/2014/main" id="{70928F5C-A279-7247-8286-0D3E01643732}"/>
              </a:ext>
            </a:extLst>
          </p:cNvPr>
          <p:cNvSpPr/>
          <p:nvPr/>
        </p:nvSpPr>
        <p:spPr>
          <a:xfrm>
            <a:off x="129048" y="0"/>
            <a:ext cx="6096000" cy="646331"/>
          </a:xfrm>
          <a:prstGeom prst="rect">
            <a:avLst/>
          </a:prstGeom>
        </p:spPr>
        <p:txBody>
          <a:bodyPr>
            <a:spAutoFit/>
          </a:bodyPr>
          <a:lstStyle/>
          <a:p>
            <a:r>
              <a:rPr lang="en-US" dirty="0"/>
              <a:t>Industry: </a:t>
            </a:r>
          </a:p>
          <a:p>
            <a:r>
              <a:rPr lang="en-US" dirty="0"/>
              <a:t> </a:t>
            </a:r>
            <a:r>
              <a:rPr lang="en-US" sz="1100" dirty="0"/>
              <a:t>AVG: 29%</a:t>
            </a:r>
          </a:p>
        </p:txBody>
      </p:sp>
      <p:sp>
        <p:nvSpPr>
          <p:cNvPr id="5" name="Right Arrow 4">
            <a:extLst>
              <a:ext uri="{FF2B5EF4-FFF2-40B4-BE49-F238E27FC236}">
                <a16:creationId xmlns:a16="http://schemas.microsoft.com/office/drawing/2014/main" id="{D645BB9E-AD6B-D744-AEA6-E2576E532A1E}"/>
              </a:ext>
            </a:extLst>
          </p:cNvPr>
          <p:cNvSpPr/>
          <p:nvPr/>
        </p:nvSpPr>
        <p:spPr>
          <a:xfrm>
            <a:off x="1931357" y="864494"/>
            <a:ext cx="587829" cy="1928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08B578F-BFFB-4A44-91A2-970D1EE96C6D}"/>
              </a:ext>
            </a:extLst>
          </p:cNvPr>
          <p:cNvSpPr/>
          <p:nvPr/>
        </p:nvSpPr>
        <p:spPr>
          <a:xfrm>
            <a:off x="7703701" y="602874"/>
            <a:ext cx="1085554" cy="253916"/>
          </a:xfrm>
          <a:prstGeom prst="rect">
            <a:avLst/>
          </a:prstGeom>
        </p:spPr>
        <p:txBody>
          <a:bodyPr wrap="none">
            <a:spAutoFit/>
          </a:bodyPr>
          <a:lstStyle/>
          <a:p>
            <a:r>
              <a:rPr lang="en-US" sz="1050" dirty="0">
                <a:solidFill>
                  <a:srgbClr val="FF0000"/>
                </a:solidFill>
              </a:rPr>
              <a:t>43% converted</a:t>
            </a:r>
          </a:p>
        </p:txBody>
      </p:sp>
      <p:sp>
        <p:nvSpPr>
          <p:cNvPr id="7" name="Rectangle 6">
            <a:extLst>
              <a:ext uri="{FF2B5EF4-FFF2-40B4-BE49-F238E27FC236}">
                <a16:creationId xmlns:a16="http://schemas.microsoft.com/office/drawing/2014/main" id="{4D65DEBC-9953-1B42-972D-A9DFAB66E5D1}"/>
              </a:ext>
            </a:extLst>
          </p:cNvPr>
          <p:cNvSpPr/>
          <p:nvPr/>
        </p:nvSpPr>
        <p:spPr>
          <a:xfrm>
            <a:off x="4724329" y="1627805"/>
            <a:ext cx="1085554" cy="253916"/>
          </a:xfrm>
          <a:prstGeom prst="rect">
            <a:avLst/>
          </a:prstGeom>
        </p:spPr>
        <p:txBody>
          <a:bodyPr wrap="none">
            <a:spAutoFit/>
          </a:bodyPr>
          <a:lstStyle/>
          <a:p>
            <a:r>
              <a:rPr lang="en-US" sz="1050" dirty="0">
                <a:solidFill>
                  <a:srgbClr val="FF0000"/>
                </a:solidFill>
              </a:rPr>
              <a:t>53% converted</a:t>
            </a:r>
            <a:endParaRPr lang="en-US" sz="1050" dirty="0"/>
          </a:p>
        </p:txBody>
      </p:sp>
      <p:sp>
        <p:nvSpPr>
          <p:cNvPr id="8" name="Right Arrow 7">
            <a:extLst>
              <a:ext uri="{FF2B5EF4-FFF2-40B4-BE49-F238E27FC236}">
                <a16:creationId xmlns:a16="http://schemas.microsoft.com/office/drawing/2014/main" id="{51949A23-236D-144A-92CB-71D313678253}"/>
              </a:ext>
            </a:extLst>
          </p:cNvPr>
          <p:cNvSpPr/>
          <p:nvPr/>
        </p:nvSpPr>
        <p:spPr>
          <a:xfrm>
            <a:off x="1931357" y="1742167"/>
            <a:ext cx="587829" cy="1928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F2663D-E183-B043-97C1-4F3EFF936ED0}"/>
              </a:ext>
            </a:extLst>
          </p:cNvPr>
          <p:cNvSpPr/>
          <p:nvPr/>
        </p:nvSpPr>
        <p:spPr>
          <a:xfrm>
            <a:off x="3929178" y="2135637"/>
            <a:ext cx="1267169" cy="253916"/>
          </a:xfrm>
          <a:prstGeom prst="rect">
            <a:avLst/>
          </a:prstGeom>
        </p:spPr>
        <p:txBody>
          <a:bodyPr wrap="square">
            <a:spAutoFit/>
          </a:bodyPr>
          <a:lstStyle/>
          <a:p>
            <a:r>
              <a:rPr lang="en-US" sz="1050" dirty="0">
                <a:solidFill>
                  <a:srgbClr val="FF0000"/>
                </a:solidFill>
              </a:rPr>
              <a:t>18% converted</a:t>
            </a:r>
            <a:endParaRPr lang="en-US" sz="1050" dirty="0"/>
          </a:p>
        </p:txBody>
      </p:sp>
      <p:pic>
        <p:nvPicPr>
          <p:cNvPr id="15" name="Graphic 14" descr="Angry face with solid fill">
            <a:extLst>
              <a:ext uri="{FF2B5EF4-FFF2-40B4-BE49-F238E27FC236}">
                <a16:creationId xmlns:a16="http://schemas.microsoft.com/office/drawing/2014/main" id="{D704F64A-CD47-8346-BAFD-064211E4BC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0225" y="1964309"/>
            <a:ext cx="646331" cy="646331"/>
          </a:xfrm>
          <a:prstGeom prst="rect">
            <a:avLst/>
          </a:prstGeom>
        </p:spPr>
      </p:pic>
    </p:spTree>
    <p:extLst>
      <p:ext uri="{BB962C8B-B14F-4D97-AF65-F5344CB8AC3E}">
        <p14:creationId xmlns:p14="http://schemas.microsoft.com/office/powerpoint/2010/main" val="2632781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3"/>
          <p:cNvPicPr>
            <a:picLocks noChangeAspect="1"/>
          </p:cNvPicPr>
          <p:nvPr>
            <p:custDataLst>
              <p:tags r:id="rId1"/>
            </p:custDataLst>
          </p:nvPr>
        </p:nvPicPr>
        <p:blipFill>
          <a:blip r:embed="rId3"/>
          <a:stretch>
            <a:fillRect/>
          </a:stretch>
        </p:blipFill>
        <p:spPr>
          <a:xfrm rot="10800000">
            <a:off x="11958320" y="5361305"/>
            <a:ext cx="610870" cy="524510"/>
          </a:xfrm>
          <a:prstGeom prst="rect">
            <a:avLst/>
          </a:prstGeom>
        </p:spPr>
      </p:pic>
      <p:pic>
        <p:nvPicPr>
          <p:cNvPr id="12" name="Picture Placeholder 11">
            <a:extLst>
              <a:ext uri="{FF2B5EF4-FFF2-40B4-BE49-F238E27FC236}">
                <a16:creationId xmlns:a16="http://schemas.microsoft.com/office/drawing/2014/main" id="{3740BADF-18BB-E744-BD52-EDF9D83CFF48}"/>
              </a:ext>
            </a:extLst>
          </p:cNvPr>
          <p:cNvPicPr>
            <a:picLocks noGrp="1" noChangeAspect="1"/>
          </p:cNvPicPr>
          <p:nvPr>
            <p:ph type="pic" idx="14"/>
          </p:nvPr>
        </p:nvPicPr>
        <p:blipFill>
          <a:blip r:embed="rId4">
            <a:extLst>
              <a:ext uri="{28A0092B-C50C-407E-A947-70E740481C1C}">
                <a14:useLocalDpi xmlns:a14="http://schemas.microsoft.com/office/drawing/2010/main" val="0"/>
              </a:ext>
            </a:extLst>
          </a:blip>
          <a:srcRect t="845" b="845"/>
          <a:stretch/>
        </p:blipFill>
        <p:spPr>
          <a:xfrm>
            <a:off x="233679" y="650960"/>
            <a:ext cx="11660145" cy="5645425"/>
          </a:xfrm>
        </p:spPr>
      </p:pic>
      <p:sp>
        <p:nvSpPr>
          <p:cNvPr id="17" name="Oval 16">
            <a:hlinkClick r:id="rId5" action="ppaction://hlinksldjump"/>
            <a:extLst>
              <a:ext uri="{FF2B5EF4-FFF2-40B4-BE49-F238E27FC236}">
                <a16:creationId xmlns:a16="http://schemas.microsoft.com/office/drawing/2014/main" id="{983D1861-B6D1-4242-BB5A-F673F474A0BF}"/>
              </a:ext>
            </a:extLst>
          </p:cNvPr>
          <p:cNvSpPr/>
          <p:nvPr/>
        </p:nvSpPr>
        <p:spPr>
          <a:xfrm>
            <a:off x="233679" y="68228"/>
            <a:ext cx="6790856" cy="3911683"/>
          </a:xfrm>
          <a:prstGeom prst="ellipse">
            <a:avLst/>
          </a:prstGeom>
          <a:noFill/>
          <a:ln w="28575" cmpd="sng">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 name="Oval 17">
            <a:hlinkClick r:id="rId5" action="ppaction://hlinksldjump"/>
            <a:extLst>
              <a:ext uri="{FF2B5EF4-FFF2-40B4-BE49-F238E27FC236}">
                <a16:creationId xmlns:a16="http://schemas.microsoft.com/office/drawing/2014/main" id="{930A85FF-0389-E246-9FC6-1ABC5982BD22}"/>
              </a:ext>
            </a:extLst>
          </p:cNvPr>
          <p:cNvSpPr/>
          <p:nvPr/>
        </p:nvSpPr>
        <p:spPr>
          <a:xfrm>
            <a:off x="2525944" y="4667058"/>
            <a:ext cx="4498591" cy="1932406"/>
          </a:xfrm>
          <a:prstGeom prst="ellipse">
            <a:avLst/>
          </a:prstGeom>
          <a:noFill/>
          <a:ln w="28575" cmpd="sng">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5" action="ppaction://hlinksldjump"/>
            <a:extLst>
              <a:ext uri="{FF2B5EF4-FFF2-40B4-BE49-F238E27FC236}">
                <a16:creationId xmlns:a16="http://schemas.microsoft.com/office/drawing/2014/main" id="{9A0DB612-D279-B94F-ABDF-86CC197EA2A4}"/>
              </a:ext>
            </a:extLst>
          </p:cNvPr>
          <p:cNvSpPr/>
          <p:nvPr/>
        </p:nvSpPr>
        <p:spPr>
          <a:xfrm>
            <a:off x="6951002" y="606418"/>
            <a:ext cx="4731595" cy="6251582"/>
          </a:xfrm>
          <a:prstGeom prst="ellipse">
            <a:avLst/>
          </a:prstGeom>
          <a:noFill/>
          <a:ln w="28575" cmpd="sng">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248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6663" y="879632"/>
            <a:ext cx="5794125" cy="923330"/>
          </a:xfrm>
          <a:prstGeom prst="rect">
            <a:avLst/>
          </a:prstGeom>
          <a:noFill/>
        </p:spPr>
        <p:txBody>
          <a:bodyPr wrap="square" rtlCol="0" anchor="ctr">
            <a:spAutoFit/>
          </a:bodyPr>
          <a:lstStyle/>
          <a:p>
            <a:r>
              <a:rPr lang="en-AU" sz="5400"/>
              <a:t>Added Features</a:t>
            </a:r>
            <a:endParaRPr lang="en-US" altLang="ko-KR" sz="5400" dirty="0">
              <a:solidFill>
                <a:schemeClr val="bg1"/>
              </a:solidFill>
              <a:cs typeface="Arial" pitchFamily="34" charset="0"/>
            </a:endParaRPr>
          </a:p>
        </p:txBody>
      </p:sp>
      <p:sp>
        <p:nvSpPr>
          <p:cNvPr id="10" name="TextBox 9">
            <a:extLst>
              <a:ext uri="{FF2B5EF4-FFF2-40B4-BE49-F238E27FC236}">
                <a16:creationId xmlns:a16="http://schemas.microsoft.com/office/drawing/2014/main" id="{80D740BF-8CE8-E84C-A528-3C6D1F5A2851}"/>
              </a:ext>
            </a:extLst>
          </p:cNvPr>
          <p:cNvSpPr txBox="1"/>
          <p:nvPr/>
        </p:nvSpPr>
        <p:spPr>
          <a:xfrm>
            <a:off x="181080" y="2904221"/>
            <a:ext cx="5610120" cy="3693319"/>
          </a:xfrm>
          <a:prstGeom prst="rect">
            <a:avLst/>
          </a:prstGeom>
          <a:noFill/>
        </p:spPr>
        <p:txBody>
          <a:bodyPr wrap="square" rtlCol="0">
            <a:spAutoFit/>
          </a:bodyPr>
          <a:lstStyle/>
          <a:p>
            <a:r>
              <a:rPr lang="en-US" b="1" dirty="0"/>
              <a:t>Our own features:</a:t>
            </a:r>
          </a:p>
          <a:p>
            <a:endParaRPr lang="en-US" b="1" dirty="0"/>
          </a:p>
          <a:p>
            <a:pPr marL="285750" indent="-285750">
              <a:buFont typeface="Arial" panose="020B0604020202020204" pitchFamily="34" charset="0"/>
              <a:buChar char="•"/>
            </a:pPr>
            <a:r>
              <a:rPr lang="en-US" b="1" i="1" dirty="0"/>
              <a:t>RN</a:t>
            </a:r>
          </a:p>
          <a:p>
            <a:r>
              <a:rPr lang="en-AU" dirty="0"/>
              <a:t>The total number of opportunities created with the same account.</a:t>
            </a:r>
            <a:endParaRPr lang="en-US" dirty="0"/>
          </a:p>
          <a:p>
            <a:endParaRPr lang="en-US" dirty="0"/>
          </a:p>
          <a:p>
            <a:pPr marL="285750" indent="-285750">
              <a:buFont typeface="Arial" panose="020B0604020202020204" pitchFamily="34" charset="0"/>
              <a:buChar char="•"/>
            </a:pPr>
            <a:r>
              <a:rPr lang="en-US" b="1" i="1" dirty="0" err="1"/>
              <a:t>F_won_before</a:t>
            </a:r>
            <a:endParaRPr lang="en-US" b="1" i="1" dirty="0"/>
          </a:p>
          <a:p>
            <a:r>
              <a:rPr lang="en-AU" dirty="0"/>
              <a:t>If a previous opportunity has been won with this account before.</a:t>
            </a:r>
          </a:p>
          <a:p>
            <a:endParaRPr lang="en-US" dirty="0"/>
          </a:p>
          <a:p>
            <a:pPr marL="285750" indent="-285750">
              <a:buFont typeface="Arial" panose="020B0604020202020204" pitchFamily="34" charset="0"/>
              <a:buChar char="•"/>
            </a:pPr>
            <a:r>
              <a:rPr lang="en-US" b="1" i="1" dirty="0"/>
              <a:t>Days </a:t>
            </a:r>
          </a:p>
          <a:p>
            <a:r>
              <a:rPr lang="en-US" dirty="0"/>
              <a:t>Number of days between closed date and created date</a:t>
            </a:r>
          </a:p>
        </p:txBody>
      </p:sp>
      <p:sp>
        <p:nvSpPr>
          <p:cNvPr id="13" name="TextBox 12">
            <a:extLst>
              <a:ext uri="{FF2B5EF4-FFF2-40B4-BE49-F238E27FC236}">
                <a16:creationId xmlns:a16="http://schemas.microsoft.com/office/drawing/2014/main" id="{94292674-8714-6449-B1F7-CC9069D68B02}"/>
              </a:ext>
            </a:extLst>
          </p:cNvPr>
          <p:cNvSpPr txBox="1"/>
          <p:nvPr/>
        </p:nvSpPr>
        <p:spPr>
          <a:xfrm>
            <a:off x="4149090" y="3703320"/>
            <a:ext cx="184731" cy="646331"/>
          </a:xfrm>
          <a:prstGeom prst="rect">
            <a:avLst/>
          </a:prstGeom>
          <a:noFill/>
        </p:spPr>
        <p:txBody>
          <a:bodyPr wrap="none" rtlCol="0">
            <a:spAutoFit/>
          </a:bodyPr>
          <a:lstStyle/>
          <a:p>
            <a:endParaRPr lang="en-US" dirty="0"/>
          </a:p>
          <a:p>
            <a:endParaRPr lang="en-US" dirty="0"/>
          </a:p>
        </p:txBody>
      </p:sp>
      <p:pic>
        <p:nvPicPr>
          <p:cNvPr id="5" name="Picture 4" descr="A picture containing drawing&#10;&#10;Description automatically generated">
            <a:extLst>
              <a:ext uri="{FF2B5EF4-FFF2-40B4-BE49-F238E27FC236}">
                <a16:creationId xmlns:a16="http://schemas.microsoft.com/office/drawing/2014/main" id="{B3C5A47B-B983-1348-8FE8-C77CADA62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81" y="879632"/>
            <a:ext cx="1265582" cy="1265582"/>
          </a:xfrm>
          <a:prstGeom prst="rect">
            <a:avLst/>
          </a:prstGeom>
        </p:spPr>
      </p:pic>
      <p:sp>
        <p:nvSpPr>
          <p:cNvPr id="3" name="Rectangle 2">
            <a:extLst>
              <a:ext uri="{FF2B5EF4-FFF2-40B4-BE49-F238E27FC236}">
                <a16:creationId xmlns:a16="http://schemas.microsoft.com/office/drawing/2014/main" id="{427AA7A4-E247-AC4A-9E8E-820C891A9714}"/>
              </a:ext>
            </a:extLst>
          </p:cNvPr>
          <p:cNvSpPr/>
          <p:nvPr/>
        </p:nvSpPr>
        <p:spPr>
          <a:xfrm>
            <a:off x="5910943" y="2904221"/>
            <a:ext cx="6281057" cy="2031325"/>
          </a:xfrm>
          <a:prstGeom prst="rect">
            <a:avLst/>
          </a:prstGeom>
        </p:spPr>
        <p:txBody>
          <a:bodyPr wrap="square">
            <a:spAutoFit/>
          </a:bodyPr>
          <a:lstStyle/>
          <a:p>
            <a:r>
              <a:rPr lang="en-US" b="1" dirty="0"/>
              <a:t>Cross features:</a:t>
            </a:r>
          </a:p>
          <a:p>
            <a:endParaRPr lang="en-US" b="1" dirty="0"/>
          </a:p>
          <a:p>
            <a:pPr marL="285750" indent="-285750">
              <a:buFont typeface="Arial" panose="020B0604020202020204" pitchFamily="34" charset="0"/>
              <a:buChar char="•"/>
            </a:pPr>
            <a:r>
              <a:rPr lang="en-US" b="1" i="1" dirty="0" err="1"/>
              <a:t>Opportunity_industry</a:t>
            </a:r>
            <a:endParaRPr lang="en-US" b="1" i="1" dirty="0"/>
          </a:p>
          <a:p>
            <a:pPr marL="285750" indent="-285750">
              <a:buFont typeface="Arial" panose="020B0604020202020204" pitchFamily="34" charset="0"/>
              <a:buChar char="•"/>
            </a:pPr>
            <a:endParaRPr lang="en-US" b="1" i="1" dirty="0"/>
          </a:p>
          <a:p>
            <a:pPr marL="285750" indent="-285750">
              <a:buFont typeface="Arial" panose="020B0604020202020204" pitchFamily="34" charset="0"/>
              <a:buChar char="•"/>
            </a:pPr>
            <a:r>
              <a:rPr lang="en-US" b="1" i="1" dirty="0" err="1"/>
              <a:t>Faculty_opportunity</a:t>
            </a:r>
            <a:endParaRPr lang="en-US" b="1" i="1" dirty="0"/>
          </a:p>
          <a:p>
            <a:pPr marL="285750" indent="-285750">
              <a:buFont typeface="Arial" panose="020B0604020202020204" pitchFamily="34" charset="0"/>
              <a:buChar char="•"/>
            </a:pPr>
            <a:endParaRPr lang="en-US" b="1" i="1" dirty="0"/>
          </a:p>
          <a:p>
            <a:pPr marL="285750" indent="-285750">
              <a:buFont typeface="Arial" panose="020B0604020202020204" pitchFamily="34" charset="0"/>
              <a:buChar char="•"/>
            </a:pPr>
            <a:r>
              <a:rPr lang="en-US" b="1" i="1" dirty="0" err="1"/>
              <a:t>Opportunity_business</a:t>
            </a:r>
            <a:endParaRPr lang="en-US" b="1" i="1" dirty="0"/>
          </a:p>
        </p:txBody>
      </p:sp>
    </p:spTree>
    <p:extLst>
      <p:ext uri="{BB962C8B-B14F-4D97-AF65-F5344CB8AC3E}">
        <p14:creationId xmlns:p14="http://schemas.microsoft.com/office/powerpoint/2010/main" val="88269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6663" y="879632"/>
            <a:ext cx="5794125" cy="923330"/>
          </a:xfrm>
          <a:prstGeom prst="rect">
            <a:avLst/>
          </a:prstGeom>
          <a:noFill/>
        </p:spPr>
        <p:txBody>
          <a:bodyPr wrap="square" rtlCol="0" anchor="ctr">
            <a:spAutoFit/>
          </a:bodyPr>
          <a:lstStyle/>
          <a:p>
            <a:r>
              <a:rPr lang="en-AU" sz="5400" dirty="0"/>
              <a:t>Balancing Data</a:t>
            </a:r>
            <a:endParaRPr lang="en-US" altLang="ko-KR" sz="5400" dirty="0">
              <a:solidFill>
                <a:schemeClr val="bg1"/>
              </a:solidFill>
              <a:cs typeface="Arial" pitchFamily="34" charset="0"/>
            </a:endParaRPr>
          </a:p>
        </p:txBody>
      </p:sp>
      <p:graphicFrame>
        <p:nvGraphicFramePr>
          <p:cNvPr id="28" name="Chart 27">
            <a:extLst>
              <a:ext uri="{FF2B5EF4-FFF2-40B4-BE49-F238E27FC236}">
                <a16:creationId xmlns:a16="http://schemas.microsoft.com/office/drawing/2014/main" id="{785C5620-74C4-9C49-A53D-6A97C0150196}"/>
              </a:ext>
            </a:extLst>
          </p:cNvPr>
          <p:cNvGraphicFramePr/>
          <p:nvPr/>
        </p:nvGraphicFramePr>
        <p:xfrm>
          <a:off x="4599184" y="2994660"/>
          <a:ext cx="3278735" cy="32689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a:extLst>
              <a:ext uri="{FF2B5EF4-FFF2-40B4-BE49-F238E27FC236}">
                <a16:creationId xmlns:a16="http://schemas.microsoft.com/office/drawing/2014/main" id="{1939253D-8257-E340-83D0-E5F89997AF12}"/>
              </a:ext>
            </a:extLst>
          </p:cNvPr>
          <p:cNvGraphicFramePr/>
          <p:nvPr/>
        </p:nvGraphicFramePr>
        <p:xfrm>
          <a:off x="377190" y="2994660"/>
          <a:ext cx="3278735" cy="3268980"/>
        </p:xfrm>
        <a:graphic>
          <a:graphicData uri="http://schemas.openxmlformats.org/drawingml/2006/chart">
            <c:chart xmlns:c="http://schemas.openxmlformats.org/drawingml/2006/chart" xmlns:r="http://schemas.openxmlformats.org/officeDocument/2006/relationships" r:id="rId3"/>
          </a:graphicData>
        </a:graphic>
      </p:graphicFrame>
      <p:sp>
        <p:nvSpPr>
          <p:cNvPr id="10" name="Right Arrow 9">
            <a:extLst>
              <a:ext uri="{FF2B5EF4-FFF2-40B4-BE49-F238E27FC236}">
                <a16:creationId xmlns:a16="http://schemas.microsoft.com/office/drawing/2014/main" id="{481206DF-AE72-B14F-A528-BBAB4F40557C}"/>
              </a:ext>
            </a:extLst>
          </p:cNvPr>
          <p:cNvSpPr/>
          <p:nvPr/>
        </p:nvSpPr>
        <p:spPr>
          <a:xfrm>
            <a:off x="3752295" y="4315035"/>
            <a:ext cx="750519" cy="502276"/>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4096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p:bldAsOne/>
      </p:bldGraphic>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6663" y="879632"/>
            <a:ext cx="7005675" cy="923330"/>
          </a:xfrm>
          <a:prstGeom prst="rect">
            <a:avLst/>
          </a:prstGeom>
          <a:noFill/>
        </p:spPr>
        <p:txBody>
          <a:bodyPr wrap="square" rtlCol="0" anchor="ctr">
            <a:spAutoFit/>
          </a:bodyPr>
          <a:lstStyle/>
          <a:p>
            <a:r>
              <a:rPr lang="en-US" altLang="ko-KR" sz="5400" dirty="0">
                <a:solidFill>
                  <a:schemeClr val="bg1"/>
                </a:solidFill>
                <a:cs typeface="Arial" pitchFamily="34" charset="0"/>
              </a:rPr>
              <a:t>Classification Models</a:t>
            </a:r>
          </a:p>
        </p:txBody>
      </p:sp>
      <p:grpSp>
        <p:nvGrpSpPr>
          <p:cNvPr id="20" name="Group 19">
            <a:extLst>
              <a:ext uri="{FF2B5EF4-FFF2-40B4-BE49-F238E27FC236}">
                <a16:creationId xmlns:a16="http://schemas.microsoft.com/office/drawing/2014/main" id="{26576556-320B-654F-9F5C-7EA58B0E74E5}"/>
              </a:ext>
            </a:extLst>
          </p:cNvPr>
          <p:cNvGrpSpPr/>
          <p:nvPr/>
        </p:nvGrpSpPr>
        <p:grpSpPr>
          <a:xfrm>
            <a:off x="563886" y="2864196"/>
            <a:ext cx="8066485" cy="2604449"/>
            <a:chOff x="1032934" y="3149601"/>
            <a:chExt cx="8032046" cy="2604449"/>
          </a:xfrm>
        </p:grpSpPr>
        <p:sp>
          <p:nvSpPr>
            <p:cNvPr id="5" name="Rectangle 4">
              <a:extLst>
                <a:ext uri="{FF2B5EF4-FFF2-40B4-BE49-F238E27FC236}">
                  <a16:creationId xmlns:a16="http://schemas.microsoft.com/office/drawing/2014/main" id="{F7BD1BA9-F1D1-8C44-A1C4-00C39FCDA99D}"/>
                </a:ext>
              </a:extLst>
            </p:cNvPr>
            <p:cNvSpPr/>
            <p:nvPr/>
          </p:nvSpPr>
          <p:spPr>
            <a:xfrm>
              <a:off x="3784016" y="3826112"/>
              <a:ext cx="2950908" cy="11853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Binary Classification Model</a:t>
              </a:r>
            </a:p>
          </p:txBody>
        </p:sp>
        <p:sp>
          <p:nvSpPr>
            <p:cNvPr id="7" name="Rectangle 6">
              <a:extLst>
                <a:ext uri="{FF2B5EF4-FFF2-40B4-BE49-F238E27FC236}">
                  <a16:creationId xmlns:a16="http://schemas.microsoft.com/office/drawing/2014/main" id="{DF233657-FF86-8D47-BBF9-CBFD762BF09E}"/>
                </a:ext>
              </a:extLst>
            </p:cNvPr>
            <p:cNvSpPr/>
            <p:nvPr/>
          </p:nvSpPr>
          <p:spPr>
            <a:xfrm>
              <a:off x="7320845" y="3149601"/>
              <a:ext cx="1744135" cy="971562"/>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Successful</a:t>
              </a:r>
            </a:p>
            <a:p>
              <a:pPr algn="ctr"/>
              <a:r>
                <a:rPr lang="en-US" dirty="0"/>
                <a:t>(Positive)</a:t>
              </a:r>
            </a:p>
          </p:txBody>
        </p:sp>
        <p:sp>
          <p:nvSpPr>
            <p:cNvPr id="8" name="Rectangle 7">
              <a:extLst>
                <a:ext uri="{FF2B5EF4-FFF2-40B4-BE49-F238E27FC236}">
                  <a16:creationId xmlns:a16="http://schemas.microsoft.com/office/drawing/2014/main" id="{CE106EF0-00F2-A843-8BCC-AF44147D141A}"/>
                </a:ext>
              </a:extLst>
            </p:cNvPr>
            <p:cNvSpPr/>
            <p:nvPr/>
          </p:nvSpPr>
          <p:spPr>
            <a:xfrm>
              <a:off x="7305581" y="4839650"/>
              <a:ext cx="1744135" cy="914400"/>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a:t>Unsuccessful</a:t>
              </a:r>
            </a:p>
            <a:p>
              <a:pPr algn="ctr"/>
              <a:r>
                <a:rPr lang="en-US" dirty="0"/>
                <a:t>(Negative)</a:t>
              </a:r>
            </a:p>
          </p:txBody>
        </p:sp>
        <p:sp>
          <p:nvSpPr>
            <p:cNvPr id="9" name="Oval 8">
              <a:extLst>
                <a:ext uri="{FF2B5EF4-FFF2-40B4-BE49-F238E27FC236}">
                  <a16:creationId xmlns:a16="http://schemas.microsoft.com/office/drawing/2014/main" id="{732B507C-57CB-2042-B4F5-4C119F5B1C43}"/>
                </a:ext>
              </a:extLst>
            </p:cNvPr>
            <p:cNvSpPr/>
            <p:nvPr/>
          </p:nvSpPr>
          <p:spPr>
            <a:xfrm>
              <a:off x="1032934" y="3398955"/>
              <a:ext cx="2195688" cy="2039645"/>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Population of Opportunities</a:t>
              </a:r>
            </a:p>
          </p:txBody>
        </p:sp>
        <p:cxnSp>
          <p:nvCxnSpPr>
            <p:cNvPr id="11" name="Straight Arrow Connector 10">
              <a:extLst>
                <a:ext uri="{FF2B5EF4-FFF2-40B4-BE49-F238E27FC236}">
                  <a16:creationId xmlns:a16="http://schemas.microsoft.com/office/drawing/2014/main" id="{9DB3AF68-D74F-414C-B8C9-0707B500B390}"/>
                </a:ext>
              </a:extLst>
            </p:cNvPr>
            <p:cNvCxnSpPr>
              <a:cxnSpLocks/>
              <a:stCxn id="5" idx="3"/>
              <a:endCxn id="7" idx="1"/>
            </p:cNvCxnSpPr>
            <p:nvPr/>
          </p:nvCxnSpPr>
          <p:spPr>
            <a:xfrm flipV="1">
              <a:off x="6734924" y="3635382"/>
              <a:ext cx="585921" cy="78339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BF2290-CE2A-0F49-9C72-B6BE2CE069C4}"/>
                </a:ext>
              </a:extLst>
            </p:cNvPr>
            <p:cNvCxnSpPr>
              <a:cxnSpLocks/>
              <a:stCxn id="5" idx="3"/>
              <a:endCxn id="8" idx="1"/>
            </p:cNvCxnSpPr>
            <p:nvPr/>
          </p:nvCxnSpPr>
          <p:spPr>
            <a:xfrm>
              <a:off x="6734924" y="4418779"/>
              <a:ext cx="570657" cy="8780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BEE3DE-5E5B-AA44-9847-C88718358E09}"/>
                </a:ext>
              </a:extLst>
            </p:cNvPr>
            <p:cNvCxnSpPr>
              <a:cxnSpLocks/>
              <a:stCxn id="9" idx="6"/>
              <a:endCxn id="5" idx="1"/>
            </p:cNvCxnSpPr>
            <p:nvPr/>
          </p:nvCxnSpPr>
          <p:spPr>
            <a:xfrm>
              <a:off x="3228622" y="4418778"/>
              <a:ext cx="555394"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A2116C2A-B8D0-8A42-840F-2BF5FEDE06DE}"/>
              </a:ext>
            </a:extLst>
          </p:cNvPr>
          <p:cNvSpPr txBox="1"/>
          <p:nvPr/>
        </p:nvSpPr>
        <p:spPr>
          <a:xfrm>
            <a:off x="3264973" y="4972393"/>
            <a:ext cx="3050900" cy="1200329"/>
          </a:xfrm>
          <a:prstGeom prst="rect">
            <a:avLst/>
          </a:prstGeom>
          <a:noFill/>
        </p:spPr>
        <p:txBody>
          <a:bodyPr wrap="none" rtlCol="0">
            <a:spAutoFit/>
          </a:bodyPr>
          <a:lstStyle/>
          <a:p>
            <a:pPr marL="285750" indent="-285750">
              <a:buFont typeface="Arial" panose="020B0604020202020204" pitchFamily="34" charset="0"/>
              <a:buChar char="•"/>
            </a:pPr>
            <a:r>
              <a:rPr lang="en-US" dirty="0"/>
              <a:t>Logistic Regression</a:t>
            </a:r>
          </a:p>
          <a:p>
            <a:pPr marL="285750" indent="-285750">
              <a:buFont typeface="Arial" panose="020B0604020202020204" pitchFamily="34" charset="0"/>
              <a:buChar char="•"/>
            </a:pPr>
            <a:r>
              <a:rPr lang="en-AU" dirty="0"/>
              <a:t>Support Vector Machines</a:t>
            </a:r>
          </a:p>
          <a:p>
            <a:pPr marL="285750" indent="-285750">
              <a:buFont typeface="Arial" panose="020B0604020202020204" pitchFamily="34" charset="0"/>
              <a:buChar char="•"/>
            </a:pPr>
            <a:r>
              <a:rPr lang="en-US" dirty="0"/>
              <a:t>Random Forest</a:t>
            </a:r>
          </a:p>
          <a:p>
            <a:pPr marL="285750" indent="-285750">
              <a:buFont typeface="Arial" panose="020B0604020202020204" pitchFamily="34" charset="0"/>
              <a:buChar char="•"/>
            </a:pPr>
            <a:r>
              <a:rPr lang="en-US" dirty="0"/>
              <a:t>Deep Neural Network</a:t>
            </a:r>
          </a:p>
        </p:txBody>
      </p:sp>
    </p:spTree>
    <p:extLst>
      <p:ext uri="{BB962C8B-B14F-4D97-AF65-F5344CB8AC3E}">
        <p14:creationId xmlns:p14="http://schemas.microsoft.com/office/powerpoint/2010/main" val="423802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1446663" y="879632"/>
            <a:ext cx="5794125" cy="923330"/>
          </a:xfrm>
          <a:prstGeom prst="rect">
            <a:avLst/>
          </a:prstGeom>
          <a:noFill/>
        </p:spPr>
        <p:txBody>
          <a:bodyPr wrap="square" rtlCol="0" anchor="ctr">
            <a:spAutoFit/>
          </a:bodyPr>
          <a:lstStyle/>
          <a:p>
            <a:r>
              <a:rPr lang="en-AU" sz="5400" dirty="0"/>
              <a:t>Evaluation Metrics</a:t>
            </a:r>
            <a:endParaRPr lang="en-US" altLang="ko-KR" sz="5400" dirty="0">
              <a:solidFill>
                <a:schemeClr val="bg1"/>
              </a:solidFill>
              <a:cs typeface="Arial" pitchFamily="34" charset="0"/>
            </a:endParaRPr>
          </a:p>
        </p:txBody>
      </p:sp>
      <p:sp>
        <p:nvSpPr>
          <p:cNvPr id="5" name="TextBox 4">
            <a:extLst>
              <a:ext uri="{FF2B5EF4-FFF2-40B4-BE49-F238E27FC236}">
                <a16:creationId xmlns:a16="http://schemas.microsoft.com/office/drawing/2014/main" id="{3E1BB3EB-1F76-7743-8629-25F0DFA7056A}"/>
              </a:ext>
            </a:extLst>
          </p:cNvPr>
          <p:cNvSpPr txBox="1"/>
          <p:nvPr/>
        </p:nvSpPr>
        <p:spPr>
          <a:xfrm>
            <a:off x="1113843" y="3095851"/>
            <a:ext cx="1819729" cy="2308324"/>
          </a:xfrm>
          <a:prstGeom prst="rect">
            <a:avLst/>
          </a:prstGeom>
          <a:noFill/>
        </p:spPr>
        <p:txBody>
          <a:bodyPr wrap="none" rtlCol="0">
            <a:spAutoFit/>
          </a:bodyPr>
          <a:lstStyle/>
          <a:p>
            <a:endParaRPr lang="en-US" dirty="0"/>
          </a:p>
          <a:p>
            <a:pPr marL="285750" indent="-285750">
              <a:buFont typeface="Arial" panose="020B0604020202020204" pitchFamily="34" charset="0"/>
              <a:buChar char="•"/>
            </a:pPr>
            <a:r>
              <a:rPr lang="en-US" dirty="0"/>
              <a:t>Accuracy</a:t>
            </a:r>
          </a:p>
          <a:p>
            <a:endParaRPr lang="en-US" dirty="0"/>
          </a:p>
          <a:p>
            <a:pPr marL="285750" indent="-285750">
              <a:buFont typeface="Arial" panose="020B0604020202020204" pitchFamily="34" charset="0"/>
              <a:buChar char="•"/>
            </a:pPr>
            <a:r>
              <a:rPr lang="en-US" dirty="0"/>
              <a:t>Precision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Recall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F1 measures</a:t>
            </a:r>
          </a:p>
        </p:txBody>
      </p:sp>
      <p:grpSp>
        <p:nvGrpSpPr>
          <p:cNvPr id="6" name="Group 5">
            <a:extLst>
              <a:ext uri="{FF2B5EF4-FFF2-40B4-BE49-F238E27FC236}">
                <a16:creationId xmlns:a16="http://schemas.microsoft.com/office/drawing/2014/main" id="{4E1F0BDF-C3F2-2A4A-B802-4AB071AF4A3C}"/>
              </a:ext>
            </a:extLst>
          </p:cNvPr>
          <p:cNvGrpSpPr/>
          <p:nvPr/>
        </p:nvGrpSpPr>
        <p:grpSpPr>
          <a:xfrm>
            <a:off x="3725217" y="3381910"/>
            <a:ext cx="6786753" cy="2022265"/>
            <a:chOff x="3725217" y="3381910"/>
            <a:chExt cx="6786753" cy="2022265"/>
          </a:xfrm>
        </p:grpSpPr>
        <p:grpSp>
          <p:nvGrpSpPr>
            <p:cNvPr id="4" name="Group 3">
              <a:extLst>
                <a:ext uri="{FF2B5EF4-FFF2-40B4-BE49-F238E27FC236}">
                  <a16:creationId xmlns:a16="http://schemas.microsoft.com/office/drawing/2014/main" id="{DD12C3E3-AB33-264B-9E0D-7D31AF490DB2}"/>
                </a:ext>
              </a:extLst>
            </p:cNvPr>
            <p:cNvGrpSpPr/>
            <p:nvPr/>
          </p:nvGrpSpPr>
          <p:grpSpPr>
            <a:xfrm>
              <a:off x="3725217" y="3381910"/>
              <a:ext cx="6786753" cy="2022265"/>
              <a:chOff x="3039417" y="4377023"/>
              <a:chExt cx="6786753" cy="2022265"/>
            </a:xfrm>
          </p:grpSpPr>
          <p:pic>
            <p:nvPicPr>
              <p:cNvPr id="3" name="Picture 2">
                <a:extLst>
                  <a:ext uri="{FF2B5EF4-FFF2-40B4-BE49-F238E27FC236}">
                    <a16:creationId xmlns:a16="http://schemas.microsoft.com/office/drawing/2014/main" id="{79D7AC47-AD02-5B48-8968-1ECCFBBF8A3F}"/>
                  </a:ext>
                </a:extLst>
              </p:cNvPr>
              <p:cNvPicPr>
                <a:picLocks noChangeAspect="1"/>
              </p:cNvPicPr>
              <p:nvPr/>
            </p:nvPicPr>
            <p:blipFill>
              <a:blip r:embed="rId2"/>
              <a:stretch>
                <a:fillRect/>
              </a:stretch>
            </p:blipFill>
            <p:spPr>
              <a:xfrm>
                <a:off x="6439678" y="4377023"/>
                <a:ext cx="3386492" cy="2022265"/>
              </a:xfrm>
              <a:prstGeom prst="rect">
                <a:avLst/>
              </a:prstGeom>
            </p:spPr>
          </p:pic>
          <p:pic>
            <p:nvPicPr>
              <p:cNvPr id="1026" name="Picture 2" descr="Tensorflow Precision / Recall / F1 score and Confusion matrix - Stack  Overflow">
                <a:extLst>
                  <a:ext uri="{FF2B5EF4-FFF2-40B4-BE49-F238E27FC236}">
                    <a16:creationId xmlns:a16="http://schemas.microsoft.com/office/drawing/2014/main" id="{7B7C74DA-D0E5-D445-8E9F-1327B21437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351"/>
              <a:stretch/>
            </p:blipFill>
            <p:spPr bwMode="auto">
              <a:xfrm>
                <a:off x="3039417" y="5001010"/>
                <a:ext cx="2608616" cy="131515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2" descr="Tensorflow Precision / Recall / F1 score and Confusion matrix - Stack  Overflow">
              <a:extLst>
                <a:ext uri="{FF2B5EF4-FFF2-40B4-BE49-F238E27FC236}">
                  <a16:creationId xmlns:a16="http://schemas.microsoft.com/office/drawing/2014/main" id="{A21D5D44-5864-154D-AD60-564075AFD8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848" b="17823"/>
            <a:stretch/>
          </p:blipFill>
          <p:spPr bwMode="auto">
            <a:xfrm>
              <a:off x="3725217" y="3543378"/>
              <a:ext cx="2608616" cy="4625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08475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1123461" y="348364"/>
            <a:ext cx="9945078" cy="707887"/>
          </a:xfrm>
        </p:spPr>
        <p:txBody>
          <a:bodyPr/>
          <a:lstStyle/>
          <a:p>
            <a:r>
              <a:rPr lang="en-US" dirty="0"/>
              <a:t>Logistic Regression</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502242" y="1379417"/>
            <a:ext cx="7955959" cy="1323439"/>
            <a:chOff x="5529030" y="860119"/>
            <a:chExt cx="5404198" cy="1323439"/>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206299" y="860119"/>
              <a:ext cx="4726929" cy="1323439"/>
              <a:chOff x="3009762" y="4283314"/>
              <a:chExt cx="2475669" cy="1323439"/>
            </a:xfrm>
          </p:grpSpPr>
          <p:sp>
            <p:nvSpPr>
              <p:cNvPr id="6" name="TextBox 5">
                <a:extLst>
                  <a:ext uri="{FF2B5EF4-FFF2-40B4-BE49-F238E27FC236}">
                    <a16:creationId xmlns:a16="http://schemas.microsoft.com/office/drawing/2014/main" id="{EEE398A0-935F-F94D-97E8-9804ED668CAD}"/>
                  </a:ext>
                </a:extLst>
              </p:cNvPr>
              <p:cNvSpPr txBox="1"/>
              <p:nvPr/>
            </p:nvSpPr>
            <p:spPr>
              <a:xfrm>
                <a:off x="3009762" y="4621868"/>
                <a:ext cx="2475669" cy="984885"/>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High interpretability</a:t>
                </a:r>
              </a:p>
              <a:p>
                <a:r>
                  <a:rPr lang="en-CA" sz="1200" dirty="0">
                    <a:solidFill>
                      <a:srgbClr val="000000"/>
                    </a:solidFill>
                    <a:latin typeface="Arial" panose="020B0604020202020204" pitchFamily="34" charset="0"/>
                  </a:rPr>
                  <a:t>    Can efficiently describe the relationship between a dependent binary class and the parameters</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Examine the Significance of the Features</a:t>
                </a:r>
              </a:p>
              <a:p>
                <a:pPr marL="171450" indent="-171450">
                  <a:spcBef>
                    <a:spcPts val="600"/>
                  </a:spcBef>
                  <a:buFont typeface="Courier New" panose="02070309020205020404" pitchFamily="49" charset="0"/>
                  <a:buChar char="o"/>
                </a:pPr>
                <a:r>
                  <a:rPr lang="en-CA" sz="1200" dirty="0">
                    <a:solidFill>
                      <a:srgbClr val="000000"/>
                    </a:solidFill>
                    <a:latin typeface="Arial" panose="020B0604020202020204" pitchFamily="34" charset="0"/>
                  </a:rPr>
                  <a:t>Give a baseline metric for our latter models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 LR first?</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10" name="Group 13">
            <a:extLst>
              <a:ext uri="{FF2B5EF4-FFF2-40B4-BE49-F238E27FC236}">
                <a16:creationId xmlns:a16="http://schemas.microsoft.com/office/drawing/2014/main" id="{9F051B8B-05BE-5548-8DD5-CE1219A90092}"/>
              </a:ext>
            </a:extLst>
          </p:cNvPr>
          <p:cNvGrpSpPr/>
          <p:nvPr/>
        </p:nvGrpSpPr>
        <p:grpSpPr>
          <a:xfrm>
            <a:off x="1499305" y="3031828"/>
            <a:ext cx="5627888" cy="1354217"/>
            <a:chOff x="3009762" y="4283314"/>
            <a:chExt cx="1904855" cy="1354217"/>
          </a:xfrm>
        </p:grpSpPr>
        <p:sp>
          <p:nvSpPr>
            <p:cNvPr id="11" name="TextBox 10">
              <a:extLst>
                <a:ext uri="{FF2B5EF4-FFF2-40B4-BE49-F238E27FC236}">
                  <a16:creationId xmlns:a16="http://schemas.microsoft.com/office/drawing/2014/main" id="{1A3F48FB-9D6C-C64B-B8D2-E33D9C364661}"/>
                </a:ext>
              </a:extLst>
            </p:cNvPr>
            <p:cNvSpPr txBox="1"/>
            <p:nvPr/>
          </p:nvSpPr>
          <p:spPr>
            <a:xfrm>
              <a:off x="3009762" y="4621868"/>
              <a:ext cx="1904855" cy="1015663"/>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Base (14 variables), additional (3 variables) and cross-features (3 variables)</a:t>
              </a:r>
            </a:p>
            <a:p>
              <a:pPr marL="171450" indent="-171450">
                <a:buFont typeface="Courier New" panose="02070309020205020404" pitchFamily="49" charset="0"/>
                <a:buChar char="o"/>
              </a:pPr>
              <a:r>
                <a:rPr lang="en-US" sz="1200" dirty="0">
                  <a:solidFill>
                    <a:srgbClr val="00B0F0"/>
                  </a:solidFill>
                  <a:latin typeface="Arial" panose="020B0604020202020204" pitchFamily="34" charset="0"/>
                </a:rPr>
                <a:t>Dataset 1</a:t>
              </a:r>
              <a:r>
                <a:rPr lang="en-US" sz="1200"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sz="1200" dirty="0">
                  <a:solidFill>
                    <a:schemeClr val="accent6"/>
                  </a:solidFill>
                  <a:latin typeface="Arial" panose="020B0604020202020204" pitchFamily="34" charset="0"/>
                </a:rPr>
                <a:t>Dataset 2</a:t>
              </a:r>
              <a:r>
                <a:rPr lang="en-US" sz="1200" dirty="0">
                  <a:solidFill>
                    <a:srgbClr val="000000"/>
                  </a:solidFill>
                  <a:latin typeface="Arial" panose="020B0604020202020204" pitchFamily="34" charset="0"/>
                </a:rPr>
                <a:t>: Base + additional</a:t>
              </a:r>
            </a:p>
            <a:p>
              <a:pPr marL="171450" indent="-171450">
                <a:buFont typeface="Courier New" panose="02070309020205020404" pitchFamily="49" charset="0"/>
                <a:buChar char="o"/>
              </a:pPr>
              <a:r>
                <a:rPr lang="en-US" sz="1200" dirty="0">
                  <a:solidFill>
                    <a:srgbClr val="FFC000"/>
                  </a:solidFill>
                  <a:latin typeface="Arial" panose="020B0604020202020204" pitchFamily="34" charset="0"/>
                </a:rPr>
                <a:t>Dataset 3</a:t>
              </a:r>
              <a:r>
                <a:rPr lang="en-US" sz="1200"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sz="1200" dirty="0">
                  <a:solidFill>
                    <a:srgbClr val="FF0000"/>
                  </a:solidFill>
                  <a:latin typeface="Arial" panose="020B0604020202020204" pitchFamily="34" charset="0"/>
                </a:rPr>
                <a:t>Dataset 4</a:t>
              </a:r>
              <a:r>
                <a:rPr lang="en-US" sz="1200" dirty="0">
                  <a:latin typeface="Arial" panose="020B0604020202020204" pitchFamily="34" charset="0"/>
                </a:rPr>
                <a:t>: Base + additional + cross-features</a:t>
              </a:r>
              <a:endParaRPr lang="en-US" sz="1200" dirty="0">
                <a:solidFill>
                  <a:srgbClr val="FF0000"/>
                </a:solidFill>
                <a:latin typeface="Arial" panose="020B0604020202020204" pitchFamily="34" charset="0"/>
              </a:endParaRPr>
            </a:p>
          </p:txBody>
        </p:sp>
        <p:sp>
          <p:nvSpPr>
            <p:cNvPr id="12" name="TextBox 11">
              <a:extLst>
                <a:ext uri="{FF2B5EF4-FFF2-40B4-BE49-F238E27FC236}">
                  <a16:creationId xmlns:a16="http://schemas.microsoft.com/office/drawing/2014/main" id="{F7EC9BAC-92C5-C34E-91F1-DDD5CE03E7CF}"/>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3" name="TextBox 12">
            <a:extLst>
              <a:ext uri="{FF2B5EF4-FFF2-40B4-BE49-F238E27FC236}">
                <a16:creationId xmlns:a16="http://schemas.microsoft.com/office/drawing/2014/main" id="{7E02482D-EDD5-D744-BC1F-2874F59E7301}"/>
              </a:ext>
            </a:extLst>
          </p:cNvPr>
          <p:cNvSpPr txBox="1"/>
          <p:nvPr/>
        </p:nvSpPr>
        <p:spPr>
          <a:xfrm>
            <a:off x="502242" y="3101078"/>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grpSp>
        <p:nvGrpSpPr>
          <p:cNvPr id="16" name="Group 13">
            <a:extLst>
              <a:ext uri="{FF2B5EF4-FFF2-40B4-BE49-F238E27FC236}">
                <a16:creationId xmlns:a16="http://schemas.microsoft.com/office/drawing/2014/main" id="{7C5F8DDE-5A0B-CC43-B547-3927F0A17445}"/>
              </a:ext>
            </a:extLst>
          </p:cNvPr>
          <p:cNvGrpSpPr/>
          <p:nvPr/>
        </p:nvGrpSpPr>
        <p:grpSpPr>
          <a:xfrm>
            <a:off x="1499305" y="4715017"/>
            <a:ext cx="5354386" cy="800219"/>
            <a:chOff x="3009762" y="4283314"/>
            <a:chExt cx="1904855" cy="800219"/>
          </a:xfrm>
        </p:grpSpPr>
        <p:sp>
          <p:nvSpPr>
            <p:cNvPr id="17" name="TextBox 16">
              <a:extLst>
                <a:ext uri="{FF2B5EF4-FFF2-40B4-BE49-F238E27FC236}">
                  <a16:creationId xmlns:a16="http://schemas.microsoft.com/office/drawing/2014/main" id="{583DC9C6-6663-D842-BE7D-B01A63135E63}"/>
                </a:ext>
              </a:extLst>
            </p:cNvPr>
            <p:cNvSpPr txBox="1"/>
            <p:nvPr/>
          </p:nvSpPr>
          <p:spPr>
            <a:xfrm>
              <a:off x="3009762" y="4621868"/>
              <a:ext cx="1904855" cy="461665"/>
            </a:xfrm>
            <a:prstGeom prst="rect">
              <a:avLst/>
            </a:prstGeom>
            <a:noFill/>
          </p:spPr>
          <p:txBody>
            <a:bodyPr wrap="square" rtlCol="0">
              <a:spAutoFit/>
            </a:bodyPr>
            <a:lstStyle/>
            <a:p>
              <a:pPr marL="171450" indent="-171450">
                <a:buFont typeface="Courier New" panose="02070309020205020404" pitchFamily="49" charset="0"/>
                <a:buChar char="o"/>
              </a:pPr>
              <a:r>
                <a:rPr lang="en-US" sz="1200" b="1" dirty="0">
                  <a:solidFill>
                    <a:srgbClr val="000000"/>
                  </a:solidFill>
                  <a:latin typeface="Arial" panose="020B0604020202020204" pitchFamily="34" charset="0"/>
                </a:rPr>
                <a:t>19</a:t>
              </a:r>
              <a:r>
                <a:rPr lang="en-US" sz="1200" dirty="0">
                  <a:solidFill>
                    <a:srgbClr val="000000"/>
                  </a:solidFill>
                  <a:latin typeface="Arial" panose="020B0604020202020204" pitchFamily="34" charset="0"/>
                </a:rPr>
                <a:t> variables and around 300 features</a:t>
              </a:r>
            </a:p>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Only whose </a:t>
              </a:r>
              <a:r>
                <a:rPr lang="en-US" sz="1200" b="1" dirty="0">
                  <a:solidFill>
                    <a:srgbClr val="000000"/>
                  </a:solidFill>
                  <a:latin typeface="Arial" panose="020B0604020202020204" pitchFamily="34" charset="0"/>
                </a:rPr>
                <a:t>p-value &lt; 0.05 </a:t>
              </a:r>
              <a:r>
                <a:rPr lang="en-US" sz="1200" dirty="0">
                  <a:solidFill>
                    <a:srgbClr val="000000"/>
                  </a:solidFill>
                  <a:latin typeface="Arial" panose="020B0604020202020204" pitchFamily="34" charset="0"/>
                </a:rPr>
                <a:t>are considered as </a:t>
              </a:r>
              <a:r>
                <a:rPr lang="en-US" sz="1200" b="1" dirty="0">
                  <a:solidFill>
                    <a:srgbClr val="000000"/>
                  </a:solidFill>
                  <a:latin typeface="Arial" panose="020B0604020202020204" pitchFamily="34" charset="0"/>
                </a:rPr>
                <a:t>significant features</a:t>
              </a:r>
            </a:p>
          </p:txBody>
        </p:sp>
        <p:sp>
          <p:nvSpPr>
            <p:cNvPr id="18" name="TextBox 17">
              <a:extLst>
                <a:ext uri="{FF2B5EF4-FFF2-40B4-BE49-F238E27FC236}">
                  <a16:creationId xmlns:a16="http://schemas.microsoft.com/office/drawing/2014/main" id="{D88D2B44-535A-7F46-8159-CA023166494A}"/>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Feature importance</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20" name="TextBox 19">
            <a:extLst>
              <a:ext uri="{FF2B5EF4-FFF2-40B4-BE49-F238E27FC236}">
                <a16:creationId xmlns:a16="http://schemas.microsoft.com/office/drawing/2014/main" id="{C3F2D4A0-3BD5-FC4D-B96F-92BE942CDF06}"/>
              </a:ext>
            </a:extLst>
          </p:cNvPr>
          <p:cNvSpPr txBox="1"/>
          <p:nvPr/>
        </p:nvSpPr>
        <p:spPr>
          <a:xfrm>
            <a:off x="502242" y="4715017"/>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aphicFrame>
        <p:nvGraphicFramePr>
          <p:cNvPr id="8" name="Chart 7">
            <a:extLst>
              <a:ext uri="{FF2B5EF4-FFF2-40B4-BE49-F238E27FC236}">
                <a16:creationId xmlns:a16="http://schemas.microsoft.com/office/drawing/2014/main" id="{F541133A-647B-FB4F-A601-B4D78EAE451E}"/>
              </a:ext>
            </a:extLst>
          </p:cNvPr>
          <p:cNvGraphicFramePr/>
          <p:nvPr/>
        </p:nvGraphicFramePr>
        <p:xfrm>
          <a:off x="7367284" y="2468358"/>
          <a:ext cx="3828336" cy="25522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4166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Graphic spid="8"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7765" y="675323"/>
            <a:ext cx="5186680" cy="92202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Model selection</a:t>
            </a:r>
          </a:p>
        </p:txBody>
      </p:sp>
      <p:grpSp>
        <p:nvGrpSpPr>
          <p:cNvPr id="14" name="Group 13"/>
          <p:cNvGrpSpPr/>
          <p:nvPr/>
        </p:nvGrpSpPr>
        <p:grpSpPr>
          <a:xfrm>
            <a:off x="4342743" y="7191000"/>
            <a:ext cx="3187416" cy="576000"/>
            <a:chOff x="6669022" y="3358038"/>
            <a:chExt cx="2401714" cy="576000"/>
          </a:xfrm>
        </p:grpSpPr>
        <p:sp>
          <p:nvSpPr>
            <p:cNvPr id="15" name="Rounded Rectangle 4"/>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anose="020B0604020202020204" pitchFamily="34" charset="0"/>
                </a:rPr>
                <a:t>Limited Resources!</a:t>
              </a:r>
              <a:endParaRPr lang="ko-KR" altLang="en-US" b="1" dirty="0">
                <a:solidFill>
                  <a:schemeClr val="tx1">
                    <a:lumMod val="75000"/>
                    <a:lumOff val="25000"/>
                  </a:schemeClr>
                </a:solidFill>
                <a:cs typeface="Arial" panose="020B0604020202020204" pitchFamily="34" charset="0"/>
              </a:endParaRPr>
            </a:p>
          </p:txBody>
        </p:sp>
      </p:grpSp>
      <p:pic>
        <p:nvPicPr>
          <p:cNvPr id="39" name="Picture 38" descr="A close up of a logo&#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pic>
        <p:nvPicPr>
          <p:cNvPr id="3" name="图片 2" descr="030-graph-8"/>
          <p:cNvPicPr>
            <a:picLocks noChangeAspect="1"/>
          </p:cNvPicPr>
          <p:nvPr/>
        </p:nvPicPr>
        <p:blipFill>
          <a:blip r:embed="rId4"/>
          <a:stretch>
            <a:fillRect/>
          </a:stretch>
        </p:blipFill>
        <p:spPr>
          <a:xfrm>
            <a:off x="156845" y="2940685"/>
            <a:ext cx="1482090" cy="1482090"/>
          </a:xfrm>
          <a:prstGeom prst="rect">
            <a:avLst/>
          </a:prstGeom>
        </p:spPr>
      </p:pic>
      <p:sp>
        <p:nvSpPr>
          <p:cNvPr id="4" name="文本框 3"/>
          <p:cNvSpPr txBox="1"/>
          <p:nvPr/>
        </p:nvSpPr>
        <p:spPr>
          <a:xfrm>
            <a:off x="2172335" y="3261360"/>
            <a:ext cx="8067675" cy="1445260"/>
          </a:xfrm>
          <a:prstGeom prst="rect">
            <a:avLst/>
          </a:prstGeom>
          <a:noFill/>
        </p:spPr>
        <p:txBody>
          <a:bodyPr wrap="square" rtlCol="0">
            <a:spAutoFit/>
          </a:bodyPr>
          <a:lstStyle/>
          <a:p>
            <a:r>
              <a:rPr lang="en-US" altLang="zh-CN" sz="2800" b="1">
                <a:ln/>
                <a:solidFill>
                  <a:schemeClr val="tx1"/>
                </a:solidFill>
                <a:effectLst>
                  <a:outerShdw blurRad="38100" dist="19050" dir="2700000" algn="tl" rotWithShape="0">
                    <a:schemeClr val="dk1">
                      <a:alpha val="40000"/>
                    </a:schemeClr>
                  </a:outerShdw>
                </a:effectLst>
              </a:rPr>
              <a:t>Research Data Set</a:t>
            </a:r>
          </a:p>
          <a:p>
            <a:pPr marL="742950" lvl="1" indent="-285750">
              <a:buFont typeface="Arial" panose="020B0604020202020204" pitchFamily="34" charset="0"/>
              <a:buChar char="•"/>
            </a:pPr>
            <a:r>
              <a:rPr lang="en-US" altLang="zh-CN" sz="2000">
                <a:solidFill>
                  <a:schemeClr val="tx1"/>
                </a:solidFill>
              </a:rPr>
              <a:t>5048 rows</a:t>
            </a:r>
          </a:p>
          <a:p>
            <a:pPr marL="742950" lvl="1" indent="-285750">
              <a:buFont typeface="Arial" panose="020B0604020202020204" pitchFamily="34" charset="0"/>
              <a:buChar char="•"/>
            </a:pPr>
            <a:r>
              <a:rPr lang="en-US" altLang="zh-CN" sz="2000">
                <a:solidFill>
                  <a:schemeClr val="tx1"/>
                </a:solidFill>
              </a:rPr>
              <a:t>15 features</a:t>
            </a:r>
          </a:p>
          <a:p>
            <a:pPr marL="457200" lvl="1" indent="0">
              <a:buNone/>
            </a:pPr>
            <a:endParaRPr lang="en-US" altLang="zh-CN" sz="2000">
              <a:solidFill>
                <a:schemeClr val="tx1"/>
              </a:solidFill>
            </a:endParaRPr>
          </a:p>
        </p:txBody>
      </p:sp>
      <p:grpSp>
        <p:nvGrpSpPr>
          <p:cNvPr id="9" name="组合 8"/>
          <p:cNvGrpSpPr/>
          <p:nvPr/>
        </p:nvGrpSpPr>
        <p:grpSpPr>
          <a:xfrm>
            <a:off x="5001260" y="3853180"/>
            <a:ext cx="1903730" cy="1393825"/>
            <a:chOff x="8809" y="5508"/>
            <a:chExt cx="3385" cy="2700"/>
          </a:xfrm>
        </p:grpSpPr>
        <p:pic>
          <p:nvPicPr>
            <p:cNvPr id="6" name="图片 5" descr="074-curve-arrow-3"/>
            <p:cNvPicPr>
              <a:picLocks noChangeAspect="1"/>
            </p:cNvPicPr>
            <p:nvPr/>
          </p:nvPicPr>
          <p:blipFill>
            <a:blip r:embed="rId5"/>
            <a:stretch>
              <a:fillRect/>
            </a:stretch>
          </p:blipFill>
          <p:spPr>
            <a:xfrm rot="16200000" flipV="1">
              <a:off x="9213" y="5227"/>
              <a:ext cx="2576" cy="3385"/>
            </a:xfrm>
            <a:prstGeom prst="rect">
              <a:avLst/>
            </a:prstGeom>
          </p:spPr>
        </p:pic>
        <p:sp>
          <p:nvSpPr>
            <p:cNvPr id="7" name="文本框 6"/>
            <p:cNvSpPr txBox="1"/>
            <p:nvPr/>
          </p:nvSpPr>
          <p:spPr>
            <a:xfrm>
              <a:off x="9171" y="5508"/>
              <a:ext cx="2914" cy="713"/>
            </a:xfrm>
            <a:prstGeom prst="rect">
              <a:avLst/>
            </a:prstGeom>
            <a:noFill/>
          </p:spPr>
          <p:txBody>
            <a:bodyPr wrap="square" rtlCol="0">
              <a:spAutoFit/>
            </a:bodyPr>
            <a:lstStyle/>
            <a:p>
              <a:r>
                <a:rPr lang="en-US" altLang="zh-CN"/>
                <a:t>Small data set</a:t>
              </a:r>
            </a:p>
          </p:txBody>
        </p:sp>
      </p:grpSp>
      <p:sp>
        <p:nvSpPr>
          <p:cNvPr id="11" name="文本框 10"/>
          <p:cNvSpPr txBox="1"/>
          <p:nvPr/>
        </p:nvSpPr>
        <p:spPr>
          <a:xfrm>
            <a:off x="7252970" y="4617085"/>
            <a:ext cx="4769485" cy="1137285"/>
          </a:xfrm>
          <a:prstGeom prst="rect">
            <a:avLst/>
          </a:prstGeom>
          <a:noFill/>
        </p:spPr>
        <p:txBody>
          <a:bodyPr wrap="square" rtlCol="0">
            <a:spAutoFit/>
          </a:bodyPr>
          <a:lstStyle/>
          <a:p>
            <a:r>
              <a:rPr lang="en-US" altLang="zh-CN" sz="2800" b="1"/>
              <a:t>High bias &amp; Low variance</a:t>
            </a:r>
          </a:p>
          <a:p>
            <a:pPr marL="914400" lvl="1" indent="-457200">
              <a:buFont typeface="Arial" panose="020B0604020202020204" pitchFamily="34" charset="0"/>
              <a:buChar char="•"/>
            </a:pPr>
            <a:r>
              <a:rPr lang="en-US" altLang="zh-CN" sz="2000"/>
              <a:t>SVM</a:t>
            </a:r>
          </a:p>
          <a:p>
            <a:pPr marL="914400" lvl="1" indent="-457200">
              <a:buFont typeface="Arial" panose="020B0604020202020204" pitchFamily="34" charset="0"/>
              <a:buChar char="•"/>
            </a:pPr>
            <a:r>
              <a:rPr lang="en-US" altLang="zh-CN" sz="2000"/>
              <a:t>Naive Byes</a:t>
            </a:r>
          </a:p>
        </p:txBody>
      </p:sp>
    </p:spTree>
    <p:extLst>
      <p:ext uri="{BB962C8B-B14F-4D97-AF65-F5344CB8AC3E}">
        <p14:creationId xmlns:p14="http://schemas.microsoft.com/office/powerpoint/2010/main" val="195499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ppt_x</p:attrName>
                                        </p:attrNameLst>
                                      </p:cBhvr>
                                      <p:tavLst>
                                        <p:tav tm="0">
                                          <p:val>
                                            <p:strVal val="#ppt_x-#ppt_w*1.125000"/>
                                          </p:val>
                                        </p:tav>
                                        <p:tav tm="100000">
                                          <p:val>
                                            <p:strVal val="#ppt_x"/>
                                          </p:val>
                                        </p:tav>
                                      </p:tavLst>
                                    </p:anim>
                                    <p:animEffect transition="in" filter="wipe(righ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p:tgtEl>
                                          <p:spTgt spid="11"/>
                                        </p:tgtEl>
                                        <p:attrNameLst>
                                          <p:attrName>ppt_y</p:attrName>
                                        </p:attrNameLst>
                                      </p:cBhvr>
                                      <p:tavLst>
                                        <p:tav tm="0">
                                          <p:val>
                                            <p:strVal val="#ppt_y+#ppt_h*1.125000"/>
                                          </p:val>
                                        </p:tav>
                                        <p:tav tm="100000">
                                          <p:val>
                                            <p:strVal val="#ppt_y"/>
                                          </p:val>
                                        </p:tav>
                                      </p:tavLst>
                                    </p:anim>
                                    <p:animEffect transition="in" filter="wipe(up)">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2731135" y="660718"/>
            <a:ext cx="7249795" cy="92202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SVM &amp; Oversampling</a:t>
            </a:r>
          </a:p>
        </p:txBody>
      </p:sp>
      <p:grpSp>
        <p:nvGrpSpPr>
          <p:cNvPr id="14" name="Group 13"/>
          <p:cNvGrpSpPr/>
          <p:nvPr/>
        </p:nvGrpSpPr>
        <p:grpSpPr>
          <a:xfrm>
            <a:off x="4342743" y="7191000"/>
            <a:ext cx="3187416" cy="576000"/>
            <a:chOff x="6669022" y="3358038"/>
            <a:chExt cx="2401714" cy="576000"/>
          </a:xfrm>
        </p:grpSpPr>
        <p:sp>
          <p:nvSpPr>
            <p:cNvPr id="15" name="Rounded Rectangle 4"/>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anose="020B0604020202020204" pitchFamily="34" charset="0"/>
                </a:rPr>
                <a:t>Limited Resources!</a:t>
              </a:r>
              <a:endParaRPr lang="ko-KR" altLang="en-US" b="1" dirty="0">
                <a:solidFill>
                  <a:schemeClr val="tx1">
                    <a:lumMod val="75000"/>
                    <a:lumOff val="25000"/>
                  </a:schemeClr>
                </a:solidFill>
                <a:cs typeface="Arial" panose="020B0604020202020204" pitchFamily="34" charset="0"/>
              </a:endParaRPr>
            </a:p>
          </p:txBody>
        </p:sp>
      </p:grpSp>
      <p:pic>
        <p:nvPicPr>
          <p:cNvPr id="39" name="Picture 38" descr="A close up of a logo&#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graphicFrame>
        <p:nvGraphicFramePr>
          <p:cNvPr id="3" name="表格 2"/>
          <p:cNvGraphicFramePr/>
          <p:nvPr>
            <p:custDataLst>
              <p:tags r:id="rId1"/>
            </p:custDataLst>
          </p:nvPr>
        </p:nvGraphicFramePr>
        <p:xfrm>
          <a:off x="1715135" y="3489325"/>
          <a:ext cx="8671560" cy="2086610"/>
        </p:xfrm>
        <a:graphic>
          <a:graphicData uri="http://schemas.openxmlformats.org/drawingml/2006/table">
            <a:tbl>
              <a:tblPr firstRow="1" bandRow="1">
                <a:tableStyleId>{5C22544A-7EE6-4342-B048-85BDC9FD1C3A}</a:tableStyleId>
              </a:tblPr>
              <a:tblGrid>
                <a:gridCol w="2890520">
                  <a:extLst>
                    <a:ext uri="{9D8B030D-6E8A-4147-A177-3AD203B41FA5}">
                      <a16:colId xmlns:a16="http://schemas.microsoft.com/office/drawing/2014/main" val="20000"/>
                    </a:ext>
                  </a:extLst>
                </a:gridCol>
                <a:gridCol w="2890520">
                  <a:extLst>
                    <a:ext uri="{9D8B030D-6E8A-4147-A177-3AD203B41FA5}">
                      <a16:colId xmlns:a16="http://schemas.microsoft.com/office/drawing/2014/main" val="20001"/>
                    </a:ext>
                  </a:extLst>
                </a:gridCol>
                <a:gridCol w="2890520">
                  <a:extLst>
                    <a:ext uri="{9D8B030D-6E8A-4147-A177-3AD203B41FA5}">
                      <a16:colId xmlns:a16="http://schemas.microsoft.com/office/drawing/2014/main" val="20002"/>
                    </a:ext>
                  </a:extLst>
                </a:gridCol>
              </a:tblGrid>
              <a:tr h="1043305">
                <a:tc>
                  <a:txBody>
                    <a:bodyPr/>
                    <a:lstStyle/>
                    <a:p>
                      <a:pPr>
                        <a:buNone/>
                      </a:pPr>
                      <a:endParaRPr lang="en-US" altLang="zh-CN"/>
                    </a:p>
                  </a:txBody>
                  <a:tcPr/>
                </a:tc>
                <a:tc>
                  <a:txBody>
                    <a:bodyPr/>
                    <a:lstStyle/>
                    <a:p>
                      <a:pPr algn="ctr">
                        <a:buNone/>
                      </a:pPr>
                      <a:r>
                        <a:rPr lang="en-US" altLang="zh-CN"/>
                        <a:t>Imbalanced data set</a:t>
                      </a:r>
                    </a:p>
                  </a:txBody>
                  <a:tcPr anchor="ctr"/>
                </a:tc>
                <a:tc>
                  <a:txBody>
                    <a:bodyPr/>
                    <a:lstStyle/>
                    <a:p>
                      <a:pPr algn="ctr">
                        <a:buNone/>
                      </a:pPr>
                      <a:r>
                        <a:rPr lang="en-US" altLang="zh-CN"/>
                        <a:t>Balanced data set</a:t>
                      </a:r>
                    </a:p>
                  </a:txBody>
                  <a:tcPr anchor="ctr"/>
                </a:tc>
                <a:extLst>
                  <a:ext uri="{0D108BD9-81ED-4DB2-BD59-A6C34878D82A}">
                    <a16:rowId xmlns:a16="http://schemas.microsoft.com/office/drawing/2014/main" val="10000"/>
                  </a:ext>
                </a:extLst>
              </a:tr>
              <a:tr h="1043305">
                <a:tc>
                  <a:txBody>
                    <a:bodyPr/>
                    <a:lstStyle/>
                    <a:p>
                      <a:pPr algn="ctr">
                        <a:buNone/>
                      </a:pPr>
                      <a:r>
                        <a:rPr lang="en-US" altLang="zh-CN">
                          <a:latin typeface="微软雅黑" panose="020B0503020204020204" charset="-122"/>
                          <a:ea typeface="微软雅黑" panose="020B0503020204020204" charset="-122"/>
                          <a:cs typeface="Axure Handwriting" panose="020B0402020200020204" charset="0"/>
                        </a:rPr>
                        <a:t>Accuracy</a:t>
                      </a:r>
                    </a:p>
                  </a:txBody>
                  <a:tcPr anchor="ctr"/>
                </a:tc>
                <a:tc>
                  <a:txBody>
                    <a:bodyPr/>
                    <a:lstStyle/>
                    <a:p>
                      <a:pPr indent="0" algn="ctr">
                        <a:buNone/>
                      </a:pPr>
                      <a:r>
                        <a:rPr lang="en-US" altLang="en-US" sz="1800" b="0" dirty="0">
                          <a:solidFill>
                            <a:srgbClr val="000000"/>
                          </a:solidFill>
                          <a:ea typeface="微软雅黑" panose="020B0503020204020204" charset="-122"/>
                          <a:cs typeface="+mn-lt"/>
                        </a:rPr>
                        <a:t>0.6207</a:t>
                      </a:r>
                    </a:p>
                  </a:txBody>
                  <a:tcPr marL="12700" marR="12700" marT="12700" anchor="ctr"/>
                </a:tc>
                <a:tc>
                  <a:txBody>
                    <a:bodyPr/>
                    <a:lstStyle/>
                    <a:p>
                      <a:pPr algn="ctr">
                        <a:buNone/>
                      </a:pPr>
                      <a:r>
                        <a:rPr lang="en-US" altLang="zh-CN" dirty="0"/>
                        <a:t>0.5975</a:t>
                      </a:r>
                    </a:p>
                  </a:txBody>
                  <a:tcPr anchor="ctr"/>
                </a:tc>
                <a:extLst>
                  <a:ext uri="{0D108BD9-81ED-4DB2-BD59-A6C34878D82A}">
                    <a16:rowId xmlns:a16="http://schemas.microsoft.com/office/drawing/2014/main" val="10001"/>
                  </a:ext>
                </a:extLst>
              </a:tr>
            </a:tbl>
          </a:graphicData>
        </a:graphic>
      </p:graphicFrame>
      <p:pic>
        <p:nvPicPr>
          <p:cNvPr id="5" name="图片 4" descr="107-right-arrow-3"/>
          <p:cNvPicPr>
            <a:picLocks noChangeAspect="1"/>
          </p:cNvPicPr>
          <p:nvPr/>
        </p:nvPicPr>
        <p:blipFill>
          <a:blip r:embed="rId5"/>
          <a:stretch>
            <a:fillRect/>
          </a:stretch>
        </p:blipFill>
        <p:spPr>
          <a:xfrm rot="5400000">
            <a:off x="9540240" y="4752975"/>
            <a:ext cx="645160" cy="645160"/>
          </a:xfrm>
          <a:prstGeom prst="rect">
            <a:avLst/>
          </a:prstGeom>
        </p:spPr>
      </p:pic>
    </p:spTree>
    <p:extLst>
      <p:ext uri="{BB962C8B-B14F-4D97-AF65-F5344CB8AC3E}">
        <p14:creationId xmlns:p14="http://schemas.microsoft.com/office/powerpoint/2010/main" val="241399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3708039" y="674497"/>
            <a:ext cx="4775921" cy="923330"/>
          </a:xfrm>
          <a:prstGeom prst="rect">
            <a:avLst/>
          </a:prstGeom>
          <a:noFill/>
        </p:spPr>
        <p:txBody>
          <a:bodyPr wrap="square" rtlCol="0" anchor="ctr">
            <a:spAutoFit/>
          </a:bodyPr>
          <a:lstStyle/>
          <a:p>
            <a:r>
              <a:rPr lang="en-US" altLang="ko-KR" sz="5400" dirty="0">
                <a:solidFill>
                  <a:schemeClr val="bg1"/>
                </a:solidFill>
                <a:cs typeface="Arial" pitchFamily="34" charset="0"/>
              </a:rPr>
              <a:t>Meet the team</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sp>
        <p:nvSpPr>
          <p:cNvPr id="8" name="TextBox 7">
            <a:extLst>
              <a:ext uri="{FF2B5EF4-FFF2-40B4-BE49-F238E27FC236}">
                <a16:creationId xmlns:a16="http://schemas.microsoft.com/office/drawing/2014/main" id="{88351787-95A8-A240-BF03-6D389D1CE3E1}"/>
              </a:ext>
            </a:extLst>
          </p:cNvPr>
          <p:cNvSpPr txBox="1"/>
          <p:nvPr/>
        </p:nvSpPr>
        <p:spPr>
          <a:xfrm>
            <a:off x="558620" y="5421338"/>
            <a:ext cx="7092711" cy="923330"/>
          </a:xfrm>
          <a:prstGeom prst="rect">
            <a:avLst/>
          </a:prstGeom>
          <a:noFill/>
        </p:spPr>
        <p:txBody>
          <a:bodyPr wrap="none" rtlCol="0">
            <a:spAutoFit/>
          </a:bodyPr>
          <a:lstStyle/>
          <a:p>
            <a:r>
              <a:rPr lang="en-AU" dirty="0"/>
              <a:t>Bing Lesley Yuan , Xin Li , </a:t>
            </a:r>
            <a:r>
              <a:rPr lang="en-AU" dirty="0" err="1"/>
              <a:t>Xinhui</a:t>
            </a:r>
            <a:r>
              <a:rPr lang="en-AU" dirty="0"/>
              <a:t> Lu , </a:t>
            </a:r>
            <a:r>
              <a:rPr lang="en-AU" dirty="0" err="1"/>
              <a:t>Ziyan</a:t>
            </a:r>
            <a:r>
              <a:rPr lang="en-AU" dirty="0"/>
              <a:t> Zhao , Raelene Huang </a:t>
            </a:r>
          </a:p>
          <a:p>
            <a:r>
              <a:rPr lang="en-AU" dirty="0"/>
              <a:t>350274,1029029,965246, 1020405, 694488 </a:t>
            </a:r>
          </a:p>
          <a:p>
            <a:endParaRPr lang="en-US" dirty="0"/>
          </a:p>
        </p:txBody>
      </p:sp>
      <p:pic>
        <p:nvPicPr>
          <p:cNvPr id="5" name="Picture 4">
            <a:extLst>
              <a:ext uri="{FF2B5EF4-FFF2-40B4-BE49-F238E27FC236}">
                <a16:creationId xmlns:a16="http://schemas.microsoft.com/office/drawing/2014/main" id="{426F911E-338B-433F-9232-5FA138695774}"/>
              </a:ext>
            </a:extLst>
          </p:cNvPr>
          <p:cNvPicPr>
            <a:picLocks noChangeAspect="1"/>
          </p:cNvPicPr>
          <p:nvPr/>
        </p:nvPicPr>
        <p:blipFill rotWithShape="1">
          <a:blip r:embed="rId4"/>
          <a:srcRect l="4954" t="4449" r="4908" b="6419"/>
          <a:stretch/>
        </p:blipFill>
        <p:spPr>
          <a:xfrm>
            <a:off x="755247" y="3429000"/>
            <a:ext cx="1744884" cy="1744884"/>
          </a:xfrm>
          <a:prstGeom prst="ellipse">
            <a:avLst/>
          </a:prstGeom>
        </p:spPr>
      </p:pic>
      <p:pic>
        <p:nvPicPr>
          <p:cNvPr id="11" name="Picture 10" descr="A person posing for the camera&#10;&#10;Description automatically generated">
            <a:extLst>
              <a:ext uri="{FF2B5EF4-FFF2-40B4-BE49-F238E27FC236}">
                <a16:creationId xmlns:a16="http://schemas.microsoft.com/office/drawing/2014/main" id="{E7E4A36A-0826-F545-BBDA-B4D62EC4186B}"/>
              </a:ext>
            </a:extLst>
          </p:cNvPr>
          <p:cNvPicPr>
            <a:picLocks noChangeAspect="1"/>
          </p:cNvPicPr>
          <p:nvPr/>
        </p:nvPicPr>
        <p:blipFill rotWithShape="1">
          <a:blip r:embed="rId5">
            <a:extLst>
              <a:ext uri="{28A0092B-C50C-407E-A947-70E740481C1C}">
                <a14:useLocalDpi xmlns:a14="http://schemas.microsoft.com/office/drawing/2010/main" val="0"/>
              </a:ext>
            </a:extLst>
          </a:blip>
          <a:srcRect l="13966" t="4311" r="8307"/>
          <a:stretch/>
        </p:blipFill>
        <p:spPr>
          <a:xfrm>
            <a:off x="5953339" y="3429000"/>
            <a:ext cx="1725395" cy="1744884"/>
          </a:xfrm>
          <a:prstGeom prst="ellipse">
            <a:avLst/>
          </a:prstGeom>
        </p:spPr>
      </p:pic>
    </p:spTree>
    <p:extLst>
      <p:ext uri="{BB962C8B-B14F-4D97-AF65-F5344CB8AC3E}">
        <p14:creationId xmlns:p14="http://schemas.microsoft.com/office/powerpoint/2010/main" val="150771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4425" y="919072"/>
            <a:ext cx="6783150" cy="92202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Different Data Sets</a:t>
            </a:r>
            <a:endParaRPr lang="zh-CN" altLang="en-US" sz="5400" dirty="0">
              <a:solidFill>
                <a:schemeClr val="bg1"/>
              </a:solidFill>
              <a:ea typeface="宋体" panose="02010600030101010101" pitchFamily="2" charset="-122"/>
              <a:cs typeface="Arial" panose="020B0604020202020204" pitchFamily="34" charset="0"/>
            </a:endParaRPr>
          </a:p>
        </p:txBody>
      </p:sp>
      <p:graphicFrame>
        <p:nvGraphicFramePr>
          <p:cNvPr id="3" name="图表 2"/>
          <p:cNvGraphicFramePr/>
          <p:nvPr/>
        </p:nvGraphicFramePr>
        <p:xfrm>
          <a:off x="2080895" y="2890520"/>
          <a:ext cx="7626350" cy="36893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7336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5424" y="878128"/>
            <a:ext cx="5061151" cy="92202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Random Forest</a:t>
            </a:r>
          </a:p>
        </p:txBody>
      </p:sp>
      <p:pic>
        <p:nvPicPr>
          <p:cNvPr id="6" name="Picture 5" descr="A picture containing drawing&#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358" y="6963973"/>
            <a:ext cx="1265582" cy="1265582"/>
          </a:xfrm>
          <a:prstGeom prst="rect">
            <a:avLst/>
          </a:prstGeom>
        </p:spPr>
      </p:pic>
      <p:pic>
        <p:nvPicPr>
          <p:cNvPr id="5" name="图片 4" descr="2020-10-17_131237"/>
          <p:cNvPicPr>
            <a:picLocks noChangeAspect="1"/>
          </p:cNvPicPr>
          <p:nvPr>
            <p:custDataLst>
              <p:tags r:id="rId1"/>
            </p:custDataLst>
          </p:nvPr>
        </p:nvPicPr>
        <p:blipFill>
          <a:blip r:embed="rId5"/>
          <a:stretch>
            <a:fillRect/>
          </a:stretch>
        </p:blipFill>
        <p:spPr>
          <a:xfrm>
            <a:off x="438150" y="2967990"/>
            <a:ext cx="1592580" cy="1578610"/>
          </a:xfrm>
          <a:prstGeom prst="rect">
            <a:avLst/>
          </a:prstGeom>
        </p:spPr>
      </p:pic>
      <p:sp>
        <p:nvSpPr>
          <p:cNvPr id="7" name="文本框 6"/>
          <p:cNvSpPr txBox="1"/>
          <p:nvPr/>
        </p:nvSpPr>
        <p:spPr>
          <a:xfrm>
            <a:off x="2661920" y="3253740"/>
            <a:ext cx="6454140" cy="2245360"/>
          </a:xfrm>
          <a:prstGeom prst="rect">
            <a:avLst/>
          </a:prstGeom>
          <a:noFill/>
        </p:spPr>
        <p:txBody>
          <a:bodyPr wrap="none" rtlCol="0">
            <a:spAutoFit/>
          </a:bodyPr>
          <a:lstStyle/>
          <a:p>
            <a:pPr marL="285750" indent="-285750" algn="l">
              <a:buFont typeface="Arial" panose="020B0604020202020204" pitchFamily="34" charset="0"/>
              <a:buChar char="•"/>
            </a:pPr>
            <a:r>
              <a:rPr lang="en-US" altLang="zh-CN" sz="2800"/>
              <a:t>No assumption for data</a:t>
            </a:r>
          </a:p>
          <a:p>
            <a:pPr indent="0" algn="l">
              <a:buFont typeface="Arial" panose="020B0604020202020204" pitchFamily="34" charset="0"/>
              <a:buNone/>
            </a:pPr>
            <a:endParaRPr lang="en-US" altLang="zh-CN" sz="2800"/>
          </a:p>
          <a:p>
            <a:pPr marL="285750" indent="-285750" algn="l">
              <a:buFont typeface="Arial" panose="020B0604020202020204" pitchFamily="34" charset="0"/>
              <a:buChar char="•"/>
            </a:pPr>
            <a:r>
              <a:rPr lang="en-US" altLang="zh-CN" sz="2800"/>
              <a:t>Without a large amount of tuning work</a:t>
            </a:r>
          </a:p>
          <a:p>
            <a:pPr indent="0" algn="l">
              <a:buFont typeface="Arial" panose="020B0604020202020204" pitchFamily="34" charset="0"/>
              <a:buNone/>
            </a:pPr>
            <a:endParaRPr lang="en-US" altLang="zh-CN" sz="2800"/>
          </a:p>
          <a:p>
            <a:pPr marL="285750" indent="-285750" algn="l">
              <a:buFont typeface="Arial" panose="020B0604020202020204" pitchFamily="34" charset="0"/>
              <a:buChar char="•"/>
            </a:pPr>
            <a:r>
              <a:rPr lang="en-US" altLang="zh-CN" sz="2800"/>
              <a:t>Features importance</a:t>
            </a:r>
          </a:p>
        </p:txBody>
      </p:sp>
      <p:grpSp>
        <p:nvGrpSpPr>
          <p:cNvPr id="12" name="组合 11"/>
          <p:cNvGrpSpPr/>
          <p:nvPr/>
        </p:nvGrpSpPr>
        <p:grpSpPr>
          <a:xfrm>
            <a:off x="2953385" y="4887595"/>
            <a:ext cx="5791835" cy="864870"/>
            <a:chOff x="4651" y="7697"/>
            <a:chExt cx="9121" cy="1362"/>
          </a:xfrm>
        </p:grpSpPr>
        <p:cxnSp>
          <p:nvCxnSpPr>
            <p:cNvPr id="8" name="曲线连接符 7"/>
            <p:cNvCxnSpPr/>
            <p:nvPr/>
          </p:nvCxnSpPr>
          <p:spPr>
            <a:xfrm>
              <a:off x="9978" y="8329"/>
              <a:ext cx="3795" cy="731"/>
            </a:xfrm>
            <a:prstGeom prst="curvedConnector3">
              <a:avLst>
                <a:gd name="adj1" fmla="val 50013"/>
              </a:avLst>
            </a:prstGeom>
            <a:ln w="63500"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651" y="7697"/>
              <a:ext cx="5327" cy="1203"/>
            </a:xfrm>
            <a:prstGeom prst="ellipse">
              <a:avLst/>
            </a:prstGeom>
            <a:noFill/>
            <a:ln w="635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8745855" y="3735705"/>
            <a:ext cx="3140710" cy="2307590"/>
            <a:chOff x="13773" y="5883"/>
            <a:chExt cx="4946" cy="3634"/>
          </a:xfrm>
        </p:grpSpPr>
        <p:pic>
          <p:nvPicPr>
            <p:cNvPr id="4" name="Picture 3" descr="A close up of a logo&#10;&#10;Description automatically generated"/>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15943" y="5883"/>
              <a:ext cx="2777" cy="2777"/>
            </a:xfrm>
            <a:prstGeom prst="rect">
              <a:avLst/>
            </a:prstGeom>
          </p:spPr>
        </p:pic>
        <p:sp>
          <p:nvSpPr>
            <p:cNvPr id="10" name="文本框 9"/>
            <p:cNvSpPr txBox="1"/>
            <p:nvPr/>
          </p:nvSpPr>
          <p:spPr>
            <a:xfrm>
              <a:off x="13773" y="8501"/>
              <a:ext cx="3161" cy="1016"/>
            </a:xfrm>
            <a:prstGeom prst="rect">
              <a:avLst/>
            </a:prstGeom>
            <a:noFill/>
          </p:spPr>
          <p:txBody>
            <a:bodyPr wrap="square" rtlCol="0">
              <a:spAutoFit/>
            </a:bodyPr>
            <a:lstStyle/>
            <a:p>
              <a:r>
                <a:rPr lang="en-US" altLang="zh-CN" sz="3600"/>
                <a:t>Analysis</a:t>
              </a:r>
            </a:p>
          </p:txBody>
        </p:sp>
      </p:grpSp>
    </p:spTree>
    <p:extLst>
      <p:ext uri="{BB962C8B-B14F-4D97-AF65-F5344CB8AC3E}">
        <p14:creationId xmlns:p14="http://schemas.microsoft.com/office/powerpoint/2010/main" val="201826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1092200" y="-40322"/>
            <a:ext cx="9262745" cy="2584450"/>
          </a:xfrm>
          <a:prstGeom prst="rect">
            <a:avLst/>
          </a:prstGeom>
          <a:noFill/>
        </p:spPr>
        <p:txBody>
          <a:bodyPr wrap="square" rtlCol="0" anchor="ctr">
            <a:spAutoFit/>
          </a:bodyPr>
          <a:lstStyle/>
          <a:p>
            <a:pPr algn="ctr"/>
            <a:r>
              <a:rPr lang="en-US" altLang="ko-KR" sz="5400" dirty="0">
                <a:solidFill>
                  <a:schemeClr val="bg1"/>
                </a:solidFill>
                <a:cs typeface="Arial" panose="020B0604020202020204" pitchFamily="34" charset="0"/>
              </a:rPr>
              <a:t>Random Forest </a:t>
            </a:r>
          </a:p>
          <a:p>
            <a:pPr algn="ctr"/>
            <a:r>
              <a:rPr lang="en-US" altLang="ko-KR" sz="5400" dirty="0">
                <a:solidFill>
                  <a:schemeClr val="bg1"/>
                </a:solidFill>
                <a:cs typeface="Arial" panose="020B0604020202020204" pitchFamily="34" charset="0"/>
              </a:rPr>
              <a:t>&amp; </a:t>
            </a:r>
          </a:p>
          <a:p>
            <a:pPr algn="ctr"/>
            <a:r>
              <a:rPr lang="en-US" altLang="ko-KR" sz="5400" dirty="0">
                <a:solidFill>
                  <a:schemeClr val="bg1"/>
                </a:solidFill>
                <a:cs typeface="Arial" panose="020B0604020202020204" pitchFamily="34" charset="0"/>
              </a:rPr>
              <a:t>Oversampling</a:t>
            </a:r>
          </a:p>
        </p:txBody>
      </p:sp>
      <p:pic>
        <p:nvPicPr>
          <p:cNvPr id="4" name="Picture 3" descr="A close up of a logo&#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3834" y="6957394"/>
            <a:ext cx="1272161" cy="1272161"/>
          </a:xfrm>
          <a:prstGeom prst="rect">
            <a:avLst/>
          </a:prstGeom>
        </p:spPr>
      </p:pic>
      <p:pic>
        <p:nvPicPr>
          <p:cNvPr id="6" name="Picture 5" descr="A picture containing drawing&#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358" y="6963973"/>
            <a:ext cx="1265582" cy="1265582"/>
          </a:xfrm>
          <a:prstGeom prst="rect">
            <a:avLst/>
          </a:prstGeom>
        </p:spPr>
      </p:pic>
      <p:graphicFrame>
        <p:nvGraphicFramePr>
          <p:cNvPr id="9" name="表格 8"/>
          <p:cNvGraphicFramePr/>
          <p:nvPr>
            <p:custDataLst>
              <p:tags r:id="rId1"/>
            </p:custDataLst>
          </p:nvPr>
        </p:nvGraphicFramePr>
        <p:xfrm>
          <a:off x="1664970" y="3362960"/>
          <a:ext cx="8671560" cy="2086610"/>
        </p:xfrm>
        <a:graphic>
          <a:graphicData uri="http://schemas.openxmlformats.org/drawingml/2006/table">
            <a:tbl>
              <a:tblPr firstRow="1" bandRow="1">
                <a:tableStyleId>{5C22544A-7EE6-4342-B048-85BDC9FD1C3A}</a:tableStyleId>
              </a:tblPr>
              <a:tblGrid>
                <a:gridCol w="2890520">
                  <a:extLst>
                    <a:ext uri="{9D8B030D-6E8A-4147-A177-3AD203B41FA5}">
                      <a16:colId xmlns:a16="http://schemas.microsoft.com/office/drawing/2014/main" val="20000"/>
                    </a:ext>
                  </a:extLst>
                </a:gridCol>
                <a:gridCol w="2890520">
                  <a:extLst>
                    <a:ext uri="{9D8B030D-6E8A-4147-A177-3AD203B41FA5}">
                      <a16:colId xmlns:a16="http://schemas.microsoft.com/office/drawing/2014/main" val="20001"/>
                    </a:ext>
                  </a:extLst>
                </a:gridCol>
                <a:gridCol w="2890520">
                  <a:extLst>
                    <a:ext uri="{9D8B030D-6E8A-4147-A177-3AD203B41FA5}">
                      <a16:colId xmlns:a16="http://schemas.microsoft.com/office/drawing/2014/main" val="20002"/>
                    </a:ext>
                  </a:extLst>
                </a:gridCol>
              </a:tblGrid>
              <a:tr h="1043305">
                <a:tc>
                  <a:txBody>
                    <a:bodyPr/>
                    <a:lstStyle/>
                    <a:p>
                      <a:pPr>
                        <a:buNone/>
                      </a:pPr>
                      <a:endParaRPr lang="en-US" altLang="zh-CN"/>
                    </a:p>
                  </a:txBody>
                  <a:tcPr/>
                </a:tc>
                <a:tc>
                  <a:txBody>
                    <a:bodyPr/>
                    <a:lstStyle/>
                    <a:p>
                      <a:pPr algn="ctr">
                        <a:buNone/>
                      </a:pPr>
                      <a:r>
                        <a:rPr lang="en-US" altLang="zh-CN"/>
                        <a:t>Imbalanced data set</a:t>
                      </a:r>
                    </a:p>
                  </a:txBody>
                  <a:tcPr anchor="ctr"/>
                </a:tc>
                <a:tc>
                  <a:txBody>
                    <a:bodyPr/>
                    <a:lstStyle/>
                    <a:p>
                      <a:pPr algn="ctr">
                        <a:buNone/>
                      </a:pPr>
                      <a:r>
                        <a:rPr lang="en-US" altLang="zh-CN"/>
                        <a:t>Balanced data set</a:t>
                      </a:r>
                    </a:p>
                  </a:txBody>
                  <a:tcPr anchor="ctr"/>
                </a:tc>
                <a:extLst>
                  <a:ext uri="{0D108BD9-81ED-4DB2-BD59-A6C34878D82A}">
                    <a16:rowId xmlns:a16="http://schemas.microsoft.com/office/drawing/2014/main" val="10000"/>
                  </a:ext>
                </a:extLst>
              </a:tr>
              <a:tr h="1043305">
                <a:tc>
                  <a:txBody>
                    <a:bodyPr/>
                    <a:lstStyle/>
                    <a:p>
                      <a:pPr algn="ctr">
                        <a:buNone/>
                      </a:pPr>
                      <a:r>
                        <a:rPr lang="en-US" altLang="zh-CN">
                          <a:latin typeface="微软雅黑" panose="020B0503020204020204" charset="-122"/>
                          <a:ea typeface="微软雅黑" panose="020B0503020204020204" charset="-122"/>
                          <a:cs typeface="Axure Handwriting" panose="020B0402020200020204" charset="0"/>
                        </a:rPr>
                        <a:t>Accuracy</a:t>
                      </a:r>
                    </a:p>
                  </a:txBody>
                  <a:tcPr anchor="ctr"/>
                </a:tc>
                <a:tc>
                  <a:txBody>
                    <a:bodyPr/>
                    <a:lstStyle/>
                    <a:p>
                      <a:pPr indent="0" algn="ctr">
                        <a:buNone/>
                      </a:pPr>
                      <a:r>
                        <a:rPr lang="en-US" altLang="en-US" sz="1800" b="0">
                          <a:solidFill>
                            <a:srgbClr val="000000"/>
                          </a:solidFill>
                          <a:ea typeface="微软雅黑" panose="020B0503020204020204" charset="-122"/>
                          <a:cs typeface="+mn-lt"/>
                        </a:rPr>
                        <a:t>0.61415</a:t>
                      </a:r>
                    </a:p>
                  </a:txBody>
                  <a:tcPr marL="12700" marR="12700" marT="12700" anchor="ctr"/>
                </a:tc>
                <a:tc>
                  <a:txBody>
                    <a:bodyPr/>
                    <a:lstStyle/>
                    <a:p>
                      <a:pPr algn="ctr">
                        <a:buNone/>
                      </a:pPr>
                      <a:r>
                        <a:rPr lang="en-US" altLang="zh-CN"/>
                        <a:t>0.849015</a:t>
                      </a: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99737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09825" y="925513"/>
            <a:ext cx="7258050" cy="922020"/>
          </a:xfrm>
          <a:prstGeom prst="rect">
            <a:avLst/>
          </a:prstGeom>
          <a:noFill/>
        </p:spPr>
        <p:txBody>
          <a:bodyPr wrap="square" rtlCol="0" anchor="ctr">
            <a:spAutoFit/>
          </a:bodyPr>
          <a:lstStyle/>
          <a:p>
            <a:pPr algn="ctr"/>
            <a:r>
              <a:rPr lang="en-US" altLang="ko-KR" sz="5400" dirty="0">
                <a:solidFill>
                  <a:schemeClr val="bg1"/>
                </a:solidFill>
                <a:cs typeface="Arial" panose="020B0604020202020204" pitchFamily="34" charset="0"/>
              </a:rPr>
              <a:t>Different Data Sets</a:t>
            </a:r>
          </a:p>
        </p:txBody>
      </p:sp>
      <p:sp>
        <p:nvSpPr>
          <p:cNvPr id="15" name="Text Box 4"/>
          <p:cNvSpPr txBox="1"/>
          <p:nvPr/>
        </p:nvSpPr>
        <p:spPr>
          <a:xfrm>
            <a:off x="584142" y="3090875"/>
            <a:ext cx="4674870" cy="521970"/>
          </a:xfrm>
          <a:prstGeom prst="rect">
            <a:avLst/>
          </a:prstGeom>
          <a:noFill/>
        </p:spPr>
        <p:txBody>
          <a:bodyPr wrap="square" rtlCol="0">
            <a:spAutoFit/>
          </a:bodyPr>
          <a:lstStyle/>
          <a:p>
            <a:pPr algn="dist"/>
            <a:r>
              <a:rPr lang="en-US" sz="2800" dirty="0">
                <a:solidFill>
                  <a:schemeClr val="bg1"/>
                </a:solidFill>
                <a:latin typeface="Bangla MN" panose="00000500000000000000" charset="0"/>
                <a:cs typeface="Bangla MN" panose="00000500000000000000" charset="0"/>
              </a:rPr>
              <a:t>X EDUCATION</a:t>
            </a:r>
          </a:p>
        </p:txBody>
      </p:sp>
      <p:graphicFrame>
        <p:nvGraphicFramePr>
          <p:cNvPr id="3" name="图表 2"/>
          <p:cNvGraphicFramePr/>
          <p:nvPr/>
        </p:nvGraphicFramePr>
        <p:xfrm>
          <a:off x="1131570" y="2790190"/>
          <a:ext cx="9460865" cy="3851910"/>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descr="A picture containing drawing&#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667721" y="3613097"/>
            <a:ext cx="789255" cy="789255"/>
          </a:xfrm>
          <a:prstGeom prst="rect">
            <a:avLst/>
          </a:prstGeom>
        </p:spPr>
      </p:pic>
      <p:grpSp>
        <p:nvGrpSpPr>
          <p:cNvPr id="8" name="组合 7"/>
          <p:cNvGrpSpPr/>
          <p:nvPr/>
        </p:nvGrpSpPr>
        <p:grpSpPr>
          <a:xfrm>
            <a:off x="1273810" y="925830"/>
            <a:ext cx="4541520" cy="4446270"/>
            <a:chOff x="2006" y="1458"/>
            <a:chExt cx="7152" cy="7002"/>
          </a:xfrm>
        </p:grpSpPr>
        <p:pic>
          <p:nvPicPr>
            <p:cNvPr id="4" name="图片 3" descr="Figure_1"/>
            <p:cNvPicPr>
              <a:picLocks noChangeAspect="1"/>
            </p:cNvPicPr>
            <p:nvPr/>
          </p:nvPicPr>
          <p:blipFill>
            <a:blip r:embed="rId4"/>
            <a:srcRect l="23459" t="14" r="-1074" b="-1317"/>
            <a:stretch>
              <a:fillRect/>
            </a:stretch>
          </p:blipFill>
          <p:spPr>
            <a:xfrm>
              <a:off x="2006" y="1458"/>
              <a:ext cx="7153" cy="7002"/>
            </a:xfrm>
            <a:prstGeom prst="rect">
              <a:avLst/>
            </a:prstGeom>
          </p:spPr>
        </p:pic>
        <p:sp>
          <p:nvSpPr>
            <p:cNvPr id="7" name="圆角矩形 6"/>
            <p:cNvSpPr/>
            <p:nvPr/>
          </p:nvSpPr>
          <p:spPr>
            <a:xfrm>
              <a:off x="3795" y="2407"/>
              <a:ext cx="4373" cy="377"/>
            </a:xfrm>
            <a:prstGeom prst="roundRect">
              <a:avLst/>
            </a:prstGeom>
            <a:noFill/>
            <a:ln w="63500" cmpd="sng">
              <a:solidFill>
                <a:srgbClr val="FF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380033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Deep Neural Network</a:t>
            </a:r>
          </a:p>
        </p:txBody>
      </p:sp>
      <p:pic>
        <p:nvPicPr>
          <p:cNvPr id="5" name="Picture 4" descr="Diagram&#10;&#10;Description automatically generated">
            <a:extLst>
              <a:ext uri="{FF2B5EF4-FFF2-40B4-BE49-F238E27FC236}">
                <a16:creationId xmlns:a16="http://schemas.microsoft.com/office/drawing/2014/main" id="{ACE28589-3B22-1643-BBD6-C02147423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630" y="2770590"/>
            <a:ext cx="4977876" cy="3798651"/>
          </a:xfrm>
          <a:prstGeom prst="rect">
            <a:avLst/>
          </a:prstGeom>
        </p:spPr>
      </p:pic>
      <p:sp>
        <p:nvSpPr>
          <p:cNvPr id="10" name="TextBox 9">
            <a:extLst>
              <a:ext uri="{FF2B5EF4-FFF2-40B4-BE49-F238E27FC236}">
                <a16:creationId xmlns:a16="http://schemas.microsoft.com/office/drawing/2014/main" id="{75C36813-AB46-334D-891A-2614DF15DC12}"/>
              </a:ext>
            </a:extLst>
          </p:cNvPr>
          <p:cNvSpPr txBox="1"/>
          <p:nvPr/>
        </p:nvSpPr>
        <p:spPr>
          <a:xfrm>
            <a:off x="5584058" y="2770591"/>
            <a:ext cx="5307863" cy="3970318"/>
          </a:xfrm>
          <a:prstGeom prst="rect">
            <a:avLst/>
          </a:prstGeom>
          <a:noFill/>
        </p:spPr>
        <p:txBody>
          <a:bodyPr wrap="none" rtlCol="0">
            <a:spAutoFit/>
          </a:bodyPr>
          <a:lstStyle/>
          <a:p>
            <a:pPr lvl="1"/>
            <a:endParaRPr lang="en-US" dirty="0"/>
          </a:p>
          <a:p>
            <a:pPr marL="285750" indent="-285750">
              <a:buFont typeface="Arial" panose="020B0604020202020204" pitchFamily="34" charset="0"/>
              <a:buChar char="•"/>
            </a:pPr>
            <a:r>
              <a:rPr lang="en-US" dirty="0"/>
              <a:t>5 hidden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256 nodes per layer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ReLu</a:t>
            </a:r>
            <a:r>
              <a:rPr lang="en-US" dirty="0"/>
              <a:t> activation function between hidden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Sigmoid output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Features: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Base (14 variables)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Additional (3 variables)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Cross-features (3 variables)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20946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9563242" cy="923330"/>
          </a:xfrm>
          <a:prstGeom prst="rect">
            <a:avLst/>
          </a:prstGeom>
          <a:noFill/>
        </p:spPr>
        <p:txBody>
          <a:bodyPr wrap="square" rtlCol="0" anchor="ctr">
            <a:spAutoFit/>
          </a:bodyPr>
          <a:lstStyle/>
          <a:p>
            <a:r>
              <a:rPr lang="en-US" altLang="ko-KR" sz="5400" dirty="0">
                <a:solidFill>
                  <a:schemeClr val="bg1"/>
                </a:solidFill>
                <a:cs typeface="Arial" pitchFamily="34" charset="0"/>
              </a:rPr>
              <a:t>Deep Neural Network Results</a:t>
            </a:r>
          </a:p>
        </p:txBody>
      </p:sp>
      <p:sp>
        <p:nvSpPr>
          <p:cNvPr id="4" name="TextBox 3">
            <a:extLst>
              <a:ext uri="{FF2B5EF4-FFF2-40B4-BE49-F238E27FC236}">
                <a16:creationId xmlns:a16="http://schemas.microsoft.com/office/drawing/2014/main" id="{206B66C2-D156-AD4C-905D-52D9FD129891}"/>
              </a:ext>
            </a:extLst>
          </p:cNvPr>
          <p:cNvSpPr txBox="1"/>
          <p:nvPr/>
        </p:nvSpPr>
        <p:spPr>
          <a:xfrm>
            <a:off x="1913085" y="7494138"/>
            <a:ext cx="1967205" cy="369332"/>
          </a:xfrm>
          <a:prstGeom prst="rect">
            <a:avLst/>
          </a:prstGeom>
          <a:noFill/>
        </p:spPr>
        <p:txBody>
          <a:bodyPr wrap="none" rtlCol="0">
            <a:spAutoFit/>
          </a:bodyPr>
          <a:lstStyle/>
          <a:p>
            <a:r>
              <a:rPr lang="en-US" dirty="0"/>
              <a:t>Handover to Bing</a:t>
            </a:r>
          </a:p>
        </p:txBody>
      </p:sp>
      <p:graphicFrame>
        <p:nvGraphicFramePr>
          <p:cNvPr id="2" name="Chart 1">
            <a:extLst>
              <a:ext uri="{FF2B5EF4-FFF2-40B4-BE49-F238E27FC236}">
                <a16:creationId xmlns:a16="http://schemas.microsoft.com/office/drawing/2014/main" id="{5775F394-8BC7-0148-8727-C60FD6F0B9F6}"/>
              </a:ext>
            </a:extLst>
          </p:cNvPr>
          <p:cNvGraphicFramePr/>
          <p:nvPr>
            <p:extLst>
              <p:ext uri="{D42A27DB-BD31-4B8C-83A1-F6EECF244321}">
                <p14:modId xmlns:p14="http://schemas.microsoft.com/office/powerpoint/2010/main" val="837934141"/>
              </p:ext>
            </p:extLst>
          </p:nvPr>
        </p:nvGraphicFramePr>
        <p:xfrm>
          <a:off x="490704" y="2614896"/>
          <a:ext cx="8952840" cy="414919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93915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Comparing all models</a:t>
            </a:r>
          </a:p>
        </p:txBody>
      </p:sp>
      <p:sp>
        <p:nvSpPr>
          <p:cNvPr id="4" name="TextBox 3">
            <a:extLst>
              <a:ext uri="{FF2B5EF4-FFF2-40B4-BE49-F238E27FC236}">
                <a16:creationId xmlns:a16="http://schemas.microsoft.com/office/drawing/2014/main" id="{206B66C2-D156-AD4C-905D-52D9FD129891}"/>
              </a:ext>
            </a:extLst>
          </p:cNvPr>
          <p:cNvSpPr txBox="1"/>
          <p:nvPr/>
        </p:nvSpPr>
        <p:spPr>
          <a:xfrm>
            <a:off x="1913085" y="7494138"/>
            <a:ext cx="1967205" cy="369332"/>
          </a:xfrm>
          <a:prstGeom prst="rect">
            <a:avLst/>
          </a:prstGeom>
          <a:noFill/>
        </p:spPr>
        <p:txBody>
          <a:bodyPr wrap="none" rtlCol="0">
            <a:spAutoFit/>
          </a:bodyPr>
          <a:lstStyle/>
          <a:p>
            <a:r>
              <a:rPr lang="en-US" dirty="0"/>
              <a:t>Handover to Bing</a:t>
            </a:r>
          </a:p>
        </p:txBody>
      </p:sp>
      <p:graphicFrame>
        <p:nvGraphicFramePr>
          <p:cNvPr id="7" name="Table 6">
            <a:extLst>
              <a:ext uri="{FF2B5EF4-FFF2-40B4-BE49-F238E27FC236}">
                <a16:creationId xmlns:a16="http://schemas.microsoft.com/office/drawing/2014/main" id="{4F77B4BE-79B6-6C45-8D40-2FB6C6E11B2B}"/>
              </a:ext>
            </a:extLst>
          </p:cNvPr>
          <p:cNvGraphicFramePr>
            <a:graphicFrameLocks noGrp="1"/>
          </p:cNvGraphicFramePr>
          <p:nvPr>
            <p:extLst>
              <p:ext uri="{D42A27DB-BD31-4B8C-83A1-F6EECF244321}">
                <p14:modId xmlns:p14="http://schemas.microsoft.com/office/powerpoint/2010/main" val="464575710"/>
              </p:ext>
            </p:extLst>
          </p:nvPr>
        </p:nvGraphicFramePr>
        <p:xfrm>
          <a:off x="4572000" y="7084761"/>
          <a:ext cx="4318002" cy="1188085"/>
        </p:xfrm>
        <a:graphic>
          <a:graphicData uri="http://schemas.openxmlformats.org/drawingml/2006/table">
            <a:tbl>
              <a:tblPr>
                <a:tableStyleId>{5C22544A-7EE6-4342-B048-85BDC9FD1C3A}</a:tableStyleId>
              </a:tblPr>
              <a:tblGrid>
                <a:gridCol w="1015442">
                  <a:extLst>
                    <a:ext uri="{9D8B030D-6E8A-4147-A177-3AD203B41FA5}">
                      <a16:colId xmlns:a16="http://schemas.microsoft.com/office/drawing/2014/main" val="3061726750"/>
                    </a:ext>
                  </a:extLst>
                </a:gridCol>
                <a:gridCol w="825640">
                  <a:extLst>
                    <a:ext uri="{9D8B030D-6E8A-4147-A177-3AD203B41FA5}">
                      <a16:colId xmlns:a16="http://schemas.microsoft.com/office/drawing/2014/main" val="2503381333"/>
                    </a:ext>
                  </a:extLst>
                </a:gridCol>
                <a:gridCol w="825640">
                  <a:extLst>
                    <a:ext uri="{9D8B030D-6E8A-4147-A177-3AD203B41FA5}">
                      <a16:colId xmlns:a16="http://schemas.microsoft.com/office/drawing/2014/main" val="3662696576"/>
                    </a:ext>
                  </a:extLst>
                </a:gridCol>
                <a:gridCol w="825640">
                  <a:extLst>
                    <a:ext uri="{9D8B030D-6E8A-4147-A177-3AD203B41FA5}">
                      <a16:colId xmlns:a16="http://schemas.microsoft.com/office/drawing/2014/main" val="961814470"/>
                    </a:ext>
                  </a:extLst>
                </a:gridCol>
                <a:gridCol w="825640">
                  <a:extLst>
                    <a:ext uri="{9D8B030D-6E8A-4147-A177-3AD203B41FA5}">
                      <a16:colId xmlns:a16="http://schemas.microsoft.com/office/drawing/2014/main" val="570348911"/>
                    </a:ext>
                  </a:extLst>
                </a:gridCol>
              </a:tblGrid>
              <a:tr h="203200">
                <a:tc>
                  <a:txBody>
                    <a:bodyPr/>
                    <a:lstStyle/>
                    <a:p>
                      <a:pPr algn="l" fontAlgn="b"/>
                      <a:r>
                        <a:rPr lang="en-AU" sz="1200" u="none" strike="noStrike">
                          <a:effectLst/>
                        </a:rPr>
                        <a:t>Column1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Logistic</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SVM</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Random Forest</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DNN</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0583123"/>
                  </a:ext>
                </a:extLst>
              </a:tr>
              <a:tr h="203200">
                <a:tc>
                  <a:txBody>
                    <a:bodyPr/>
                    <a:lstStyle/>
                    <a:p>
                      <a:pPr algn="l" fontAlgn="b"/>
                      <a:r>
                        <a:rPr lang="en-AU" sz="1200" u="none" strike="noStrike">
                          <a:effectLst/>
                        </a:rPr>
                        <a:t>Accuracy</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0.7345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0.6207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0.84399</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83469781"/>
                  </a:ext>
                </a:extLst>
              </a:tr>
              <a:tr h="203200">
                <a:tc>
                  <a:txBody>
                    <a:bodyPr/>
                    <a:lstStyle/>
                    <a:p>
                      <a:pPr algn="l" fontAlgn="b"/>
                      <a:r>
                        <a:rPr lang="en-AU" sz="1200" u="none" strike="noStrike">
                          <a:effectLst/>
                        </a:rPr>
                        <a:t>Precision</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0.6364</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0.48561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0.81627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0.79324</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8673390"/>
                  </a:ext>
                </a:extLst>
              </a:tr>
              <a:tr h="203200">
                <a:tc>
                  <a:txBody>
                    <a:bodyPr/>
                    <a:lstStyle/>
                    <a:p>
                      <a:pPr algn="l" fontAlgn="b"/>
                      <a:r>
                        <a:rPr lang="en-AU" sz="1200" u="none" strike="noStrike">
                          <a:effectLst/>
                        </a:rPr>
                        <a:t>Recall</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0.6467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0.88449</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0.96808</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3893083"/>
                  </a:ext>
                </a:extLst>
              </a:tr>
              <a:tr h="203200">
                <a:tc>
                  <a:txBody>
                    <a:bodyPr/>
                    <a:lstStyle/>
                    <a:p>
                      <a:pPr algn="l" fontAlgn="b"/>
                      <a:r>
                        <a:rPr lang="en-AU" sz="1200" u="none" strike="noStrike">
                          <a:effectLst/>
                        </a:rPr>
                        <a:t>F1_score</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0.6415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0.65375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dirty="0">
                          <a:effectLst/>
                        </a:rPr>
                        <a:t>0.87143</a:t>
                      </a:r>
                      <a:endParaRPr lang="en-AU"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29656302"/>
                  </a:ext>
                </a:extLst>
              </a:tr>
            </a:tbl>
          </a:graphicData>
        </a:graphic>
      </p:graphicFrame>
      <p:graphicFrame>
        <p:nvGraphicFramePr>
          <p:cNvPr id="8" name="Chart 7">
            <a:extLst>
              <a:ext uri="{FF2B5EF4-FFF2-40B4-BE49-F238E27FC236}">
                <a16:creationId xmlns:a16="http://schemas.microsoft.com/office/drawing/2014/main" id="{15EF66F7-40F3-5340-A140-45E83FE30B90}"/>
              </a:ext>
            </a:extLst>
          </p:cNvPr>
          <p:cNvGraphicFramePr/>
          <p:nvPr>
            <p:extLst>
              <p:ext uri="{D42A27DB-BD31-4B8C-83A1-F6EECF244321}">
                <p14:modId xmlns:p14="http://schemas.microsoft.com/office/powerpoint/2010/main" val="3455970973"/>
              </p:ext>
            </p:extLst>
          </p:nvPr>
        </p:nvGraphicFramePr>
        <p:xfrm>
          <a:off x="187367" y="2554014"/>
          <a:ext cx="10686306" cy="430398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53992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1847273" y="822056"/>
            <a:ext cx="9670472" cy="923330"/>
          </a:xfrm>
          <a:prstGeom prst="rect">
            <a:avLst/>
          </a:prstGeom>
          <a:noFill/>
        </p:spPr>
        <p:txBody>
          <a:bodyPr wrap="square" rtlCol="0" anchor="ctr">
            <a:spAutoFit/>
          </a:bodyPr>
          <a:lstStyle/>
          <a:p>
            <a:r>
              <a:rPr lang="en-US" altLang="ko-KR" sz="5400" dirty="0">
                <a:solidFill>
                  <a:schemeClr val="bg1"/>
                </a:solidFill>
                <a:cs typeface="Arial" pitchFamily="34" charset="0"/>
              </a:rPr>
              <a:t>How to interpret models</a:t>
            </a:r>
            <a:endParaRPr lang="ko-KR" altLang="en-US" sz="5400" dirty="0">
              <a:solidFill>
                <a:schemeClr val="bg1"/>
              </a:solidFill>
              <a:cs typeface="Arial" pitchFamily="34" charset="0"/>
            </a:endParaRPr>
          </a:p>
        </p:txBody>
      </p:sp>
      <p:sp>
        <p:nvSpPr>
          <p:cNvPr id="2" name="Rounded Rectangle 13">
            <a:extLst>
              <a:ext uri="{FF2B5EF4-FFF2-40B4-BE49-F238E27FC236}">
                <a16:creationId xmlns:a16="http://schemas.microsoft.com/office/drawing/2014/main" id="{761BD36B-E8E2-4DA7-A19A-755FFF390FC8}"/>
              </a:ext>
            </a:extLst>
          </p:cNvPr>
          <p:cNvSpPr/>
          <p:nvPr/>
        </p:nvSpPr>
        <p:spPr>
          <a:xfrm>
            <a:off x="514776" y="2812935"/>
            <a:ext cx="6181588" cy="1842967"/>
          </a:xfrm>
          <a:prstGeom prst="roundRect">
            <a:avLst>
              <a:gd name="adj" fmla="val 12448"/>
            </a:avLst>
          </a:pr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ounded Rectangle 14">
            <a:extLst>
              <a:ext uri="{FF2B5EF4-FFF2-40B4-BE49-F238E27FC236}">
                <a16:creationId xmlns:a16="http://schemas.microsoft.com/office/drawing/2014/main" id="{565839D6-4B7D-497D-ADFA-E6A5729422D4}"/>
              </a:ext>
            </a:extLst>
          </p:cNvPr>
          <p:cNvSpPr/>
          <p:nvPr/>
        </p:nvSpPr>
        <p:spPr>
          <a:xfrm>
            <a:off x="472764" y="4740053"/>
            <a:ext cx="6223599" cy="1842967"/>
          </a:xfrm>
          <a:prstGeom prst="roundRect">
            <a:avLst>
              <a:gd name="adj" fmla="val 12448"/>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59DBF25C-DE2A-4644-AE93-5946F9F111CB}"/>
              </a:ext>
            </a:extLst>
          </p:cNvPr>
          <p:cNvSpPr txBox="1"/>
          <p:nvPr/>
        </p:nvSpPr>
        <p:spPr>
          <a:xfrm>
            <a:off x="562533" y="2812935"/>
            <a:ext cx="1287532" cy="646331"/>
          </a:xfrm>
          <a:prstGeom prst="rect">
            <a:avLst/>
          </a:prstGeom>
          <a:noFill/>
        </p:spPr>
        <p:txBody>
          <a:bodyPr wrap="none" rtlCol="0">
            <a:spAutoFit/>
          </a:bodyPr>
          <a:lstStyle/>
          <a:p>
            <a:r>
              <a:rPr lang="en-US" altLang="ko-KR" sz="3600" b="1" dirty="0">
                <a:solidFill>
                  <a:schemeClr val="accent4"/>
                </a:solidFill>
                <a:cs typeface="Arial" pitchFamily="34" charset="0"/>
              </a:rPr>
              <a:t>LIME</a:t>
            </a:r>
            <a:endParaRPr lang="ko-KR" altLang="en-US" sz="3600" b="1" dirty="0">
              <a:solidFill>
                <a:schemeClr val="accent4"/>
              </a:solidFill>
              <a:cs typeface="Arial" pitchFamily="34" charset="0"/>
            </a:endParaRPr>
          </a:p>
        </p:txBody>
      </p:sp>
      <p:sp>
        <p:nvSpPr>
          <p:cNvPr id="10" name="TextBox 9">
            <a:extLst>
              <a:ext uri="{FF2B5EF4-FFF2-40B4-BE49-F238E27FC236}">
                <a16:creationId xmlns:a16="http://schemas.microsoft.com/office/drawing/2014/main" id="{9AC9E02D-E86C-4F48-ABF7-EB2D4079433A}"/>
              </a:ext>
            </a:extLst>
          </p:cNvPr>
          <p:cNvSpPr txBox="1"/>
          <p:nvPr/>
        </p:nvSpPr>
        <p:spPr>
          <a:xfrm>
            <a:off x="472765" y="4785131"/>
            <a:ext cx="1467068" cy="646331"/>
          </a:xfrm>
          <a:prstGeom prst="rect">
            <a:avLst/>
          </a:prstGeom>
          <a:noFill/>
        </p:spPr>
        <p:txBody>
          <a:bodyPr wrap="none" rtlCol="0">
            <a:spAutoFit/>
          </a:bodyPr>
          <a:lstStyle/>
          <a:p>
            <a:r>
              <a:rPr lang="en-US" altLang="ko-KR" sz="3600" b="1" dirty="0">
                <a:solidFill>
                  <a:schemeClr val="accent3"/>
                </a:solidFill>
                <a:cs typeface="Arial" pitchFamily="34" charset="0"/>
              </a:rPr>
              <a:t>SHAP</a:t>
            </a:r>
            <a:endParaRPr lang="ko-KR" altLang="en-US" sz="3600" b="1" dirty="0">
              <a:solidFill>
                <a:schemeClr val="accent3"/>
              </a:solidFill>
              <a:cs typeface="Arial" pitchFamily="34" charset="0"/>
            </a:endParaRPr>
          </a:p>
        </p:txBody>
      </p:sp>
      <p:sp>
        <p:nvSpPr>
          <p:cNvPr id="12" name="TextBox 11">
            <a:extLst>
              <a:ext uri="{FF2B5EF4-FFF2-40B4-BE49-F238E27FC236}">
                <a16:creationId xmlns:a16="http://schemas.microsoft.com/office/drawing/2014/main" id="{DF4679FB-5361-46D5-89A5-C7B74C1F8AC2}"/>
              </a:ext>
            </a:extLst>
          </p:cNvPr>
          <p:cNvSpPr txBox="1"/>
          <p:nvPr/>
        </p:nvSpPr>
        <p:spPr>
          <a:xfrm>
            <a:off x="544682" y="3366530"/>
            <a:ext cx="6151681" cy="1261884"/>
          </a:xfrm>
          <a:prstGeom prst="rect">
            <a:avLst/>
          </a:prstGeom>
          <a:noFill/>
        </p:spPr>
        <p:txBody>
          <a:bodyPr wrap="square" rtlCol="0">
            <a:spAutoFit/>
          </a:bodyPr>
          <a:lstStyle/>
          <a:p>
            <a:r>
              <a:rPr lang="en-US" altLang="ko-KR" sz="1200" dirty="0">
                <a:solidFill>
                  <a:schemeClr val="tx1">
                    <a:lumMod val="90000"/>
                    <a:lumOff val="10000"/>
                  </a:schemeClr>
                </a:solidFill>
                <a:cs typeface="Arial" pitchFamily="34" charset="0"/>
              </a:rPr>
              <a:t> </a:t>
            </a:r>
            <a:r>
              <a:rPr lang="en-US" altLang="ko-KR" sz="1600" dirty="0">
                <a:solidFill>
                  <a:schemeClr val="tx1">
                    <a:lumMod val="90000"/>
                    <a:lumOff val="10000"/>
                  </a:schemeClr>
                </a:solidFill>
                <a:cs typeface="Arial" pitchFamily="34" charset="0"/>
              </a:rPr>
              <a:t>Local interpretable model-agnostic explanations</a:t>
            </a:r>
          </a:p>
          <a:p>
            <a:endParaRPr lang="en-US" altLang="ko-KR"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 LIME also makes more human friendly explanations that explanations are selective and possibly contrastive</a:t>
            </a:r>
          </a:p>
          <a:p>
            <a:pPr marL="171450" indent="-171450">
              <a:buFont typeface="Arial" panose="020B0604020202020204" pitchFamily="34" charset="0"/>
              <a:buChar char="•"/>
            </a:pPr>
            <a:endParaRPr lang="en-US"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LIME does work better with models that output probabilities for classification problems</a:t>
            </a:r>
            <a:endParaRPr lang="ko-KR" altLang="en-US" sz="1200" dirty="0">
              <a:solidFill>
                <a:schemeClr val="tx1">
                  <a:lumMod val="90000"/>
                  <a:lumOff val="10000"/>
                </a:schemeClr>
              </a:solidFill>
              <a:cs typeface="Arial" pitchFamily="34" charset="0"/>
            </a:endParaRPr>
          </a:p>
        </p:txBody>
      </p:sp>
      <p:sp>
        <p:nvSpPr>
          <p:cNvPr id="18" name="TextBox 17">
            <a:extLst>
              <a:ext uri="{FF2B5EF4-FFF2-40B4-BE49-F238E27FC236}">
                <a16:creationId xmlns:a16="http://schemas.microsoft.com/office/drawing/2014/main" id="{51B913BB-ABC6-4A4F-858C-705DBCCE398C}"/>
              </a:ext>
            </a:extLst>
          </p:cNvPr>
          <p:cNvSpPr txBox="1"/>
          <p:nvPr/>
        </p:nvSpPr>
        <p:spPr>
          <a:xfrm>
            <a:off x="6992655" y="3429000"/>
            <a:ext cx="4726580" cy="2308324"/>
          </a:xfrm>
          <a:prstGeom prst="rect">
            <a:avLst/>
          </a:prstGeom>
          <a:noFill/>
        </p:spPr>
        <p:txBody>
          <a:bodyPr wrap="square" rtlCol="0">
            <a:spAutoFit/>
          </a:bodyPr>
          <a:lstStyle/>
          <a:p>
            <a:r>
              <a:rPr lang="en-GB" altLang="ko-KR" dirty="0">
                <a:cs typeface="Arial" pitchFamily="34" charset="0"/>
              </a:rPr>
              <a:t>Why?</a:t>
            </a:r>
          </a:p>
          <a:p>
            <a:endParaRPr lang="en-GB" altLang="ko-KR" dirty="0">
              <a:cs typeface="Arial" pitchFamily="34" charset="0"/>
            </a:endParaRPr>
          </a:p>
          <a:p>
            <a:r>
              <a:rPr lang="en-GB" altLang="ko-KR" dirty="0">
                <a:cs typeface="Arial" pitchFamily="34" charset="0"/>
              </a:rPr>
              <a:t>The better performing models are often called </a:t>
            </a:r>
            <a:r>
              <a:rPr lang="en-GB" altLang="ko-KR" dirty="0" err="1">
                <a:cs typeface="Arial" pitchFamily="34" charset="0"/>
              </a:rPr>
              <a:t>blackbox</a:t>
            </a:r>
            <a:r>
              <a:rPr lang="en-GB" altLang="ko-KR" dirty="0">
                <a:cs typeface="Arial" pitchFamily="34" charset="0"/>
              </a:rPr>
              <a:t> models such as random forests, </a:t>
            </a:r>
            <a:r>
              <a:rPr lang="en-GB" altLang="ko-KR" dirty="0" err="1">
                <a:cs typeface="Arial" pitchFamily="34" charset="0"/>
              </a:rPr>
              <a:t>XGboost</a:t>
            </a:r>
            <a:r>
              <a:rPr lang="en-GB" altLang="ko-KR" dirty="0">
                <a:cs typeface="Arial" pitchFamily="34" charset="0"/>
              </a:rPr>
              <a:t> trees or neutral networks and these models are generally more complex and don’t have a simple way for interpreting their predictions or outcome. </a:t>
            </a:r>
            <a:endParaRPr lang="en-US" altLang="ko-KR" dirty="0">
              <a:cs typeface="Arial" pitchFamily="34" charset="0"/>
            </a:endParaRPr>
          </a:p>
        </p:txBody>
      </p:sp>
      <p:sp>
        <p:nvSpPr>
          <p:cNvPr id="11" name="TextBox 10">
            <a:extLst>
              <a:ext uri="{FF2B5EF4-FFF2-40B4-BE49-F238E27FC236}">
                <a16:creationId xmlns:a16="http://schemas.microsoft.com/office/drawing/2014/main" id="{A6042EED-DD2C-4F71-8534-6A3F480D27E6}"/>
              </a:ext>
            </a:extLst>
          </p:cNvPr>
          <p:cNvSpPr txBox="1"/>
          <p:nvPr/>
        </p:nvSpPr>
        <p:spPr>
          <a:xfrm>
            <a:off x="592126" y="5358306"/>
            <a:ext cx="6104238" cy="830997"/>
          </a:xfrm>
          <a:prstGeom prst="rect">
            <a:avLst/>
          </a:prstGeom>
          <a:noFill/>
        </p:spPr>
        <p:txBody>
          <a:bodyPr wrap="square">
            <a:spAutoFit/>
          </a:bodyPr>
          <a:lstStyle/>
          <a:p>
            <a:r>
              <a:rPr lang="en-GB" sz="1600" dirty="0">
                <a:solidFill>
                  <a:schemeClr val="tx1">
                    <a:lumMod val="90000"/>
                    <a:lumOff val="10000"/>
                  </a:schemeClr>
                </a:solidFill>
                <a:cs typeface="Arial" pitchFamily="34" charset="0"/>
              </a:rPr>
              <a:t>Given the current set of feature values, the contribution of a feature value to the difference between the actual prediction and the mean prediction is the estimated Shapley value.</a:t>
            </a:r>
          </a:p>
        </p:txBody>
      </p:sp>
      <p:sp>
        <p:nvSpPr>
          <p:cNvPr id="13" name="TextBox 12">
            <a:extLst>
              <a:ext uri="{FF2B5EF4-FFF2-40B4-BE49-F238E27FC236}">
                <a16:creationId xmlns:a16="http://schemas.microsoft.com/office/drawing/2014/main" id="{4315A7E4-FA0A-4081-995E-B5B5F1B57C39}"/>
              </a:ext>
            </a:extLst>
          </p:cNvPr>
          <p:cNvSpPr txBox="1"/>
          <p:nvPr/>
        </p:nvSpPr>
        <p:spPr>
          <a:xfrm>
            <a:off x="592126" y="6133866"/>
            <a:ext cx="6104238" cy="369332"/>
          </a:xfrm>
          <a:prstGeom prst="rect">
            <a:avLst/>
          </a:prstGeom>
          <a:noFill/>
        </p:spPr>
        <p:txBody>
          <a:bodyPr wrap="square">
            <a:spAutoFit/>
          </a:bodyPr>
          <a:lstStyle/>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It is also possible to misinterpret </a:t>
            </a:r>
            <a:r>
              <a:rPr lang="en-GB" sz="1200" dirty="0" err="1">
                <a:solidFill>
                  <a:schemeClr val="tx1">
                    <a:lumMod val="90000"/>
                    <a:lumOff val="10000"/>
                  </a:schemeClr>
                </a:solidFill>
                <a:cs typeface="Arial" pitchFamily="34" charset="0"/>
              </a:rPr>
              <a:t>shapley</a:t>
            </a:r>
            <a:r>
              <a:rPr lang="en-GB" sz="1200" dirty="0">
                <a:solidFill>
                  <a:schemeClr val="tx1">
                    <a:lumMod val="90000"/>
                    <a:lumOff val="10000"/>
                  </a:schemeClr>
                </a:solidFill>
                <a:cs typeface="Arial" pitchFamily="34" charset="0"/>
              </a:rPr>
              <a:t> value</a:t>
            </a:r>
            <a:r>
              <a:rPr lang="en-GB" sz="1800" b="0" i="0" u="none" strike="noStrike" dirty="0">
                <a:solidFill>
                  <a:srgbClr val="000000"/>
                </a:solidFill>
                <a:effectLst/>
                <a:latin typeface="Arial" panose="020B0604020202020204" pitchFamily="34" charset="0"/>
              </a:rPr>
              <a:t>.</a:t>
            </a:r>
            <a:endParaRPr lang="en-GB" dirty="0"/>
          </a:p>
        </p:txBody>
      </p:sp>
    </p:spTree>
    <p:extLst>
      <p:ext uri="{BB962C8B-B14F-4D97-AF65-F5344CB8AC3E}">
        <p14:creationId xmlns:p14="http://schemas.microsoft.com/office/powerpoint/2010/main" val="2919949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4368051" y="822056"/>
            <a:ext cx="2592819" cy="923330"/>
          </a:xfrm>
          <a:prstGeom prst="rect">
            <a:avLst/>
          </a:prstGeom>
          <a:noFill/>
        </p:spPr>
        <p:txBody>
          <a:bodyPr wrap="square" rtlCol="0" anchor="ctr">
            <a:spAutoFit/>
          </a:bodyPr>
          <a:lstStyle/>
          <a:p>
            <a:r>
              <a:rPr lang="en-US" altLang="zh-CN" sz="5400" dirty="0">
                <a:solidFill>
                  <a:schemeClr val="bg1"/>
                </a:solidFill>
                <a:cs typeface="Arial" pitchFamily="34" charset="0"/>
              </a:rPr>
              <a:t>Results</a:t>
            </a:r>
            <a:endParaRPr lang="ko-KR" altLang="en-US" sz="5400" dirty="0">
              <a:solidFill>
                <a:schemeClr val="bg1"/>
              </a:solidFill>
              <a:cs typeface="Arial" pitchFamily="34" charset="0"/>
            </a:endParaRPr>
          </a:p>
        </p:txBody>
      </p:sp>
      <p:pic>
        <p:nvPicPr>
          <p:cNvPr id="2" name="Picture 2">
            <a:extLst>
              <a:ext uri="{FF2B5EF4-FFF2-40B4-BE49-F238E27FC236}">
                <a16:creationId xmlns:a16="http://schemas.microsoft.com/office/drawing/2014/main" id="{72F6958C-F212-44B1-8F25-7BAB67F19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2428875"/>
            <a:ext cx="5943600" cy="44291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29ED8A9-48DF-4CA9-9D9D-76622649D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700" y="4660447"/>
            <a:ext cx="3921787" cy="21975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0ACCA5C-0FA0-4309-AED7-7DB95C2137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593" y="2708502"/>
            <a:ext cx="3522307" cy="1951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806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B02C73-9FF2-D84B-A9F8-826F1B4AC2A1}"/>
              </a:ext>
            </a:extLst>
          </p:cNvPr>
          <p:cNvSpPr/>
          <p:nvPr/>
        </p:nvSpPr>
        <p:spPr>
          <a:xfrm>
            <a:off x="1076890" y="2767280"/>
            <a:ext cx="10038219" cy="1323439"/>
          </a:xfrm>
          <a:prstGeom prst="rect">
            <a:avLst/>
          </a:prstGeom>
          <a:noFill/>
        </p:spPr>
        <p:txBody>
          <a:bodyPr wrap="square" lIns="91440" tIns="45720" rIns="91440" bIns="45720">
            <a:spAutoFit/>
          </a:bodyPr>
          <a:lstStyle/>
          <a:p>
            <a:pPr algn="ctr"/>
            <a:r>
              <a:rPr lang="en-US" sz="8000" b="1" cap="none" spc="50" dirty="0">
                <a:ln w="25400" cmpd="sng">
                  <a:solidFill>
                    <a:srgbClr val="002060">
                      <a:alpha val="54000"/>
                    </a:srgbClr>
                  </a:solidFill>
                  <a:prstDash val="solid"/>
                </a:ln>
                <a:solidFill>
                  <a:srgbClr val="70AD47">
                    <a:tint val="1000"/>
                  </a:srgbClr>
                </a:solidFill>
                <a:effectLst>
                  <a:glow rad="38100">
                    <a:schemeClr val="accent1">
                      <a:alpha val="40000"/>
                    </a:schemeClr>
                  </a:glow>
                </a:effectLst>
              </a:rPr>
              <a:t>THANK YOU!</a:t>
            </a:r>
          </a:p>
        </p:txBody>
      </p:sp>
    </p:spTree>
    <p:extLst>
      <p:ext uri="{BB962C8B-B14F-4D97-AF65-F5344CB8AC3E}">
        <p14:creationId xmlns:p14="http://schemas.microsoft.com/office/powerpoint/2010/main" val="2670125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50216" y="659748"/>
            <a:ext cx="3931570" cy="923330"/>
          </a:xfrm>
          <a:prstGeom prst="rect">
            <a:avLst/>
          </a:prstGeom>
          <a:noFill/>
        </p:spPr>
        <p:txBody>
          <a:bodyPr wrap="square" rtlCol="0" anchor="ctr">
            <a:spAutoFit/>
          </a:bodyPr>
          <a:lstStyle/>
          <a:p>
            <a:r>
              <a:rPr lang="en-US" altLang="ko-KR" sz="5400" dirty="0">
                <a:solidFill>
                  <a:schemeClr val="bg1"/>
                </a:solidFill>
                <a:cs typeface="Arial" pitchFamily="34" charset="0"/>
              </a:rPr>
              <a:t>Client</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sp>
        <p:nvSpPr>
          <p:cNvPr id="18" name="TextBox 17">
            <a:extLst>
              <a:ext uri="{FF2B5EF4-FFF2-40B4-BE49-F238E27FC236}">
                <a16:creationId xmlns:a16="http://schemas.microsoft.com/office/drawing/2014/main" id="{C84567BD-7342-4600-A09B-76409E5B12E1}"/>
              </a:ext>
            </a:extLst>
          </p:cNvPr>
          <p:cNvSpPr txBox="1"/>
          <p:nvPr/>
        </p:nvSpPr>
        <p:spPr>
          <a:xfrm>
            <a:off x="3354851" y="2867004"/>
            <a:ext cx="4376274" cy="338554"/>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University of Melbourne’s constituents' team</a:t>
            </a:r>
          </a:p>
        </p:txBody>
      </p:sp>
      <p:grpSp>
        <p:nvGrpSpPr>
          <p:cNvPr id="25" name="Group 24">
            <a:extLst>
              <a:ext uri="{FF2B5EF4-FFF2-40B4-BE49-F238E27FC236}">
                <a16:creationId xmlns:a16="http://schemas.microsoft.com/office/drawing/2014/main" id="{1C23A31A-643E-4C82-AA88-90695FF7ED9B}"/>
              </a:ext>
            </a:extLst>
          </p:cNvPr>
          <p:cNvGrpSpPr/>
          <p:nvPr/>
        </p:nvGrpSpPr>
        <p:grpSpPr>
          <a:xfrm>
            <a:off x="3041149" y="3445309"/>
            <a:ext cx="5805112" cy="1364734"/>
            <a:chOff x="2180556" y="4319146"/>
            <a:chExt cx="4559569" cy="1364734"/>
          </a:xfrm>
        </p:grpSpPr>
        <p:sp>
          <p:nvSpPr>
            <p:cNvPr id="28" name="TextBox 27">
              <a:extLst>
                <a:ext uri="{FF2B5EF4-FFF2-40B4-BE49-F238E27FC236}">
                  <a16:creationId xmlns:a16="http://schemas.microsoft.com/office/drawing/2014/main" id="{977D41B4-DC0C-4F54-9EAB-915D203BA180}"/>
                </a:ext>
              </a:extLst>
            </p:cNvPr>
            <p:cNvSpPr txBox="1"/>
            <p:nvPr/>
          </p:nvSpPr>
          <p:spPr>
            <a:xfrm>
              <a:off x="2180556" y="4483551"/>
              <a:ext cx="4559569" cy="1200329"/>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Focuses</a:t>
              </a:r>
              <a:r>
                <a:rPr lang="en-AU" sz="2400" dirty="0"/>
                <a:t> </a:t>
              </a:r>
              <a:r>
                <a:rPr lang="en-AU" sz="1600" dirty="0">
                  <a:solidFill>
                    <a:schemeClr val="tx1">
                      <a:lumMod val="75000"/>
                      <a:lumOff val="25000"/>
                    </a:schemeClr>
                  </a:solidFill>
                  <a:cs typeface="Arial" pitchFamily="34" charset="0"/>
                </a:rPr>
                <a:t>on industry partners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Offers research collaboration, consultancy and innovation collaboration</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Too many opportunities to be handled by BDMs</a:t>
              </a:r>
            </a:p>
          </p:txBody>
        </p:sp>
        <p:sp>
          <p:nvSpPr>
            <p:cNvPr id="31" name="TextBox 30">
              <a:extLst>
                <a:ext uri="{FF2B5EF4-FFF2-40B4-BE49-F238E27FC236}">
                  <a16:creationId xmlns:a16="http://schemas.microsoft.com/office/drawing/2014/main" id="{751E4276-260F-45CC-84A2-F78D2F47131D}"/>
                </a:ext>
              </a:extLst>
            </p:cNvPr>
            <p:cNvSpPr txBox="1"/>
            <p:nvPr/>
          </p:nvSpPr>
          <p:spPr>
            <a:xfrm>
              <a:off x="2551705" y="4319146"/>
              <a:ext cx="3683695" cy="338554"/>
            </a:xfrm>
            <a:prstGeom prst="rect">
              <a:avLst/>
            </a:prstGeom>
            <a:noFill/>
          </p:spPr>
          <p:txBody>
            <a:bodyPr wrap="square" rtlCol="0">
              <a:spAutoFit/>
            </a:bodyPr>
            <a:lstStyle/>
            <a:p>
              <a:r>
                <a:rPr lang="en-AU" sz="1600" b="1" dirty="0">
                  <a:solidFill>
                    <a:schemeClr val="accent4"/>
                  </a:solidFill>
                  <a:cs typeface="Arial" pitchFamily="34" charset="0"/>
                </a:rPr>
                <a:t>Research Collaborations</a:t>
              </a:r>
              <a:endParaRPr lang="ko-KR" altLang="en-US" sz="1600" b="1" dirty="0">
                <a:solidFill>
                  <a:schemeClr val="accent4"/>
                </a:solidFill>
                <a:cs typeface="Arial" pitchFamily="34" charset="0"/>
              </a:endParaRPr>
            </a:p>
          </p:txBody>
        </p:sp>
      </p:grpSp>
      <p:pic>
        <p:nvPicPr>
          <p:cNvPr id="37" name="Picture 36">
            <a:extLst>
              <a:ext uri="{FF2B5EF4-FFF2-40B4-BE49-F238E27FC236}">
                <a16:creationId xmlns:a16="http://schemas.microsoft.com/office/drawing/2014/main" id="{1EF2CAF8-5751-44F2-A701-A5299DAEDE34}"/>
              </a:ext>
            </a:extLst>
          </p:cNvPr>
          <p:cNvPicPr>
            <a:picLocks noChangeAspect="1"/>
          </p:cNvPicPr>
          <p:nvPr/>
        </p:nvPicPr>
        <p:blipFill>
          <a:blip r:embed="rId2"/>
          <a:stretch>
            <a:fillRect/>
          </a:stretch>
        </p:blipFill>
        <p:spPr>
          <a:xfrm>
            <a:off x="419115" y="3036281"/>
            <a:ext cx="2407701" cy="2407701"/>
          </a:xfrm>
          <a:prstGeom prst="rect">
            <a:avLst/>
          </a:prstGeom>
        </p:spPr>
      </p:pic>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sp>
        <p:nvSpPr>
          <p:cNvPr id="23" name="TextBox 22">
            <a:extLst>
              <a:ext uri="{FF2B5EF4-FFF2-40B4-BE49-F238E27FC236}">
                <a16:creationId xmlns:a16="http://schemas.microsoft.com/office/drawing/2014/main" id="{9854E6CA-D62B-4943-8B95-07E17C8978DE}"/>
              </a:ext>
            </a:extLst>
          </p:cNvPr>
          <p:cNvSpPr txBox="1"/>
          <p:nvPr/>
        </p:nvSpPr>
        <p:spPr>
          <a:xfrm>
            <a:off x="3513685" y="5121034"/>
            <a:ext cx="5805113" cy="830997"/>
          </a:xfrm>
          <a:prstGeom prst="rect">
            <a:avLst/>
          </a:prstGeom>
          <a:noFill/>
        </p:spPr>
        <p:txBody>
          <a:bodyPr wrap="square" rtlCol="0">
            <a:spAutoFit/>
          </a:bodyPr>
          <a:lstStyle/>
          <a:p>
            <a:r>
              <a:rPr lang="en-AU" sz="1600" b="1" dirty="0">
                <a:solidFill>
                  <a:schemeClr val="accent4"/>
                </a:solidFill>
                <a:cs typeface="Arial" pitchFamily="34" charset="0"/>
              </a:rPr>
              <a:t>Scope of the Project</a:t>
            </a:r>
          </a:p>
          <a:p>
            <a:pPr marL="285750" indent="-285750">
              <a:buFont typeface="Arial" panose="020B0604020202020204" pitchFamily="34" charset="0"/>
              <a:buChar char="•"/>
            </a:pPr>
            <a:r>
              <a:rPr lang="en-AU" sz="1600" dirty="0">
                <a:solidFill>
                  <a:schemeClr val="tx1">
                    <a:lumMod val="75000"/>
                    <a:lumOff val="25000"/>
                  </a:schemeClr>
                </a:solidFill>
                <a:cs typeface="Arial" pitchFamily="34" charset="0"/>
              </a:rPr>
              <a:t>Develop a scoring model for the opportunities</a:t>
            </a:r>
          </a:p>
          <a:p>
            <a:pPr marL="285750" indent="-285750">
              <a:buFont typeface="Arial" panose="020B0604020202020204" pitchFamily="34" charset="0"/>
              <a:buChar char="•"/>
            </a:pPr>
            <a:r>
              <a:rPr lang="en-AU" sz="1600" dirty="0">
                <a:solidFill>
                  <a:schemeClr val="tx1">
                    <a:lumMod val="75000"/>
                    <a:lumOff val="25000"/>
                  </a:schemeClr>
                </a:solidFill>
                <a:cs typeface="Arial" pitchFamily="34" charset="0"/>
              </a:rPr>
              <a:t>Gain insights / determine the key drivers</a:t>
            </a:r>
          </a:p>
        </p:txBody>
      </p:sp>
    </p:spTree>
    <p:extLst>
      <p:ext uri="{BB962C8B-B14F-4D97-AF65-F5344CB8AC3E}">
        <p14:creationId xmlns:p14="http://schemas.microsoft.com/office/powerpoint/2010/main" val="62534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Thank you</a:t>
            </a:r>
          </a:p>
        </p:txBody>
      </p:sp>
      <p:sp>
        <p:nvSpPr>
          <p:cNvPr id="2" name="TextBox 1">
            <a:extLst>
              <a:ext uri="{FF2B5EF4-FFF2-40B4-BE49-F238E27FC236}">
                <a16:creationId xmlns:a16="http://schemas.microsoft.com/office/drawing/2014/main" id="{42EEA84F-60EE-9E4A-836B-E00604AA1A0C}"/>
              </a:ext>
            </a:extLst>
          </p:cNvPr>
          <p:cNvSpPr txBox="1"/>
          <p:nvPr/>
        </p:nvSpPr>
        <p:spPr>
          <a:xfrm>
            <a:off x="1493779" y="3520440"/>
            <a:ext cx="2717411" cy="646331"/>
          </a:xfrm>
          <a:prstGeom prst="rect">
            <a:avLst/>
          </a:prstGeom>
          <a:noFill/>
        </p:spPr>
        <p:txBody>
          <a:bodyPr wrap="none" rtlCol="0">
            <a:spAutoFit/>
          </a:bodyPr>
          <a:lstStyle/>
          <a:p>
            <a:pPr marL="285750" indent="-285750">
              <a:buFont typeface="Arial" panose="020B0604020202020204" pitchFamily="34" charset="0"/>
              <a:buChar char="•"/>
            </a:pPr>
            <a:r>
              <a:rPr lang="en-US" dirty="0"/>
              <a:t>Any feedback?</a:t>
            </a:r>
          </a:p>
          <a:p>
            <a:pPr marL="285750" indent="-285750">
              <a:buFont typeface="Arial" panose="020B0604020202020204" pitchFamily="34" charset="0"/>
              <a:buChar char="•"/>
            </a:pPr>
            <a:r>
              <a:rPr lang="en-US" dirty="0"/>
              <a:t>Is handover required?</a:t>
            </a:r>
          </a:p>
        </p:txBody>
      </p:sp>
    </p:spTree>
    <p:extLst>
      <p:ext uri="{BB962C8B-B14F-4D97-AF65-F5344CB8AC3E}">
        <p14:creationId xmlns:p14="http://schemas.microsoft.com/office/powerpoint/2010/main" val="3312031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4425" y="918417"/>
            <a:ext cx="6783150" cy="923330"/>
          </a:xfrm>
          <a:prstGeom prst="rect">
            <a:avLst/>
          </a:prstGeom>
          <a:noFill/>
        </p:spPr>
        <p:txBody>
          <a:bodyPr wrap="square" rtlCol="0" anchor="ctr">
            <a:spAutoFit/>
          </a:bodyPr>
          <a:lstStyle/>
          <a:p>
            <a:r>
              <a:rPr lang="en-US" altLang="ko-KR" sz="5400" dirty="0">
                <a:solidFill>
                  <a:schemeClr val="bg1"/>
                </a:solidFill>
                <a:cs typeface="Arial" pitchFamily="34" charset="0"/>
              </a:rPr>
              <a:t>Problem Statements</a:t>
            </a:r>
            <a:endParaRPr lang="ko-KR" altLang="en-US" sz="5400" dirty="0">
              <a:solidFill>
                <a:schemeClr val="bg1"/>
              </a:solidFill>
              <a:cs typeface="Arial" pitchFamily="34" charset="0"/>
            </a:endParaRPr>
          </a:p>
        </p:txBody>
      </p:sp>
      <p:grpSp>
        <p:nvGrpSpPr>
          <p:cNvPr id="22" name="Group 21">
            <a:extLst>
              <a:ext uri="{FF2B5EF4-FFF2-40B4-BE49-F238E27FC236}">
                <a16:creationId xmlns:a16="http://schemas.microsoft.com/office/drawing/2014/main" id="{77CAFC84-4744-4178-95B5-AB423D30EFA8}"/>
              </a:ext>
            </a:extLst>
          </p:cNvPr>
          <p:cNvGrpSpPr/>
          <p:nvPr/>
        </p:nvGrpSpPr>
        <p:grpSpPr>
          <a:xfrm>
            <a:off x="13547" y="3378553"/>
            <a:ext cx="10580115" cy="4254242"/>
            <a:chOff x="5692278" y="3070393"/>
            <a:chExt cx="4707541" cy="4254242"/>
          </a:xfrm>
        </p:grpSpPr>
        <p:sp>
          <p:nvSpPr>
            <p:cNvPr id="8" name="TextBox 7"/>
            <p:cNvSpPr txBox="1"/>
            <p:nvPr/>
          </p:nvSpPr>
          <p:spPr>
            <a:xfrm>
              <a:off x="6231364" y="6801415"/>
              <a:ext cx="3362911" cy="523220"/>
            </a:xfrm>
            <a:prstGeom prst="rect">
              <a:avLst/>
            </a:prstGeom>
            <a:noFill/>
          </p:spPr>
          <p:txBody>
            <a:bodyPr wrap="square" rtlCol="0">
              <a:spAutoFit/>
            </a:bodyPr>
            <a:lstStyle/>
            <a:p>
              <a:pPr marL="285750" indent="-285750">
                <a:buFont typeface="Arial" panose="020B0604020202020204" pitchFamily="34" charset="0"/>
                <a:buChar char="•"/>
              </a:pPr>
              <a:r>
                <a:rPr lang="en-AU" sz="1400" dirty="0">
                  <a:latin typeface="Calibri" panose="020F0502020204030204" pitchFamily="34" charset="0"/>
                  <a:cs typeface="Calibri" panose="020F0502020204030204" pitchFamily="34" charset="0"/>
                </a:rPr>
                <a:t>Scoring each lead/opportunity in terms of its likelihood of success of conversion into a financial agreement and relationships.</a:t>
              </a:r>
              <a:endParaRPr lang="en-US" altLang="ko-KR" sz="1400" dirty="0">
                <a:cs typeface="Arial" pitchFamily="34" charset="0"/>
              </a:endParaRPr>
            </a:p>
          </p:txBody>
        </p:sp>
        <p:sp>
          <p:nvSpPr>
            <p:cNvPr id="9" name="TextBox 8"/>
            <p:cNvSpPr txBox="1"/>
            <p:nvPr/>
          </p:nvSpPr>
          <p:spPr>
            <a:xfrm>
              <a:off x="6300566" y="3261304"/>
              <a:ext cx="4099253" cy="584775"/>
            </a:xfrm>
            <a:prstGeom prst="rect">
              <a:avLst/>
            </a:prstGeom>
            <a:noFill/>
          </p:spPr>
          <p:txBody>
            <a:bodyPr wrap="square" lIns="108000" rIns="108000" rtlCol="0">
              <a:spAutoFit/>
            </a:bodyPr>
            <a:lstStyle/>
            <a:p>
              <a:r>
                <a:rPr lang="en-AU" sz="3200" dirty="0">
                  <a:latin typeface="Calibri" panose="020F0502020204030204" pitchFamily="34" charset="0"/>
                  <a:cs typeface="Calibri" panose="020F0502020204030204" pitchFamily="34" charset="0"/>
                </a:rPr>
                <a:t>Develop an opportunity scoring model</a:t>
              </a:r>
            </a:p>
          </p:txBody>
        </p:sp>
        <p:sp>
          <p:nvSpPr>
            <p:cNvPr id="7" name="TextBox 6"/>
            <p:cNvSpPr txBox="1"/>
            <p:nvPr/>
          </p:nvSpPr>
          <p:spPr>
            <a:xfrm>
              <a:off x="5692278" y="3070393"/>
              <a:ext cx="1078173" cy="1107996"/>
            </a:xfrm>
            <a:prstGeom prst="rect">
              <a:avLst/>
            </a:prstGeom>
            <a:noFill/>
          </p:spPr>
          <p:txBody>
            <a:bodyPr wrap="square" lIns="108000" rIns="108000" rtlCol="0">
              <a:spAutoFit/>
            </a:bodyPr>
            <a:lstStyle/>
            <a:p>
              <a:r>
                <a:rPr lang="en-US" altLang="ko-KR" sz="6600" b="1" dirty="0">
                  <a:cs typeface="Arial" pitchFamily="34" charset="0"/>
                </a:rPr>
                <a:t>01</a:t>
              </a:r>
              <a:endParaRPr lang="ko-KR" altLang="en-US" sz="6600" b="1" dirty="0">
                <a:cs typeface="Arial" pitchFamily="34" charset="0"/>
              </a:endParaRPr>
            </a:p>
          </p:txBody>
        </p:sp>
      </p:grpSp>
      <p:grpSp>
        <p:nvGrpSpPr>
          <p:cNvPr id="27" name="Group 26">
            <a:extLst>
              <a:ext uri="{FF2B5EF4-FFF2-40B4-BE49-F238E27FC236}">
                <a16:creationId xmlns:a16="http://schemas.microsoft.com/office/drawing/2014/main" id="{BC1A5C06-9DB4-413C-9356-73FF09130A4F}"/>
              </a:ext>
            </a:extLst>
          </p:cNvPr>
          <p:cNvGrpSpPr/>
          <p:nvPr/>
        </p:nvGrpSpPr>
        <p:grpSpPr>
          <a:xfrm>
            <a:off x="33581" y="5198610"/>
            <a:ext cx="9902166" cy="1107996"/>
            <a:chOff x="5692278" y="3070393"/>
            <a:chExt cx="4707541" cy="1107996"/>
          </a:xfrm>
        </p:grpSpPr>
        <p:sp>
          <p:nvSpPr>
            <p:cNvPr id="29" name="TextBox 28">
              <a:extLst>
                <a:ext uri="{FF2B5EF4-FFF2-40B4-BE49-F238E27FC236}">
                  <a16:creationId xmlns:a16="http://schemas.microsoft.com/office/drawing/2014/main" id="{94F50ED2-77D6-4064-8834-6CA6460394EB}"/>
                </a:ext>
              </a:extLst>
            </p:cNvPr>
            <p:cNvSpPr txBox="1"/>
            <p:nvPr/>
          </p:nvSpPr>
          <p:spPr>
            <a:xfrm>
              <a:off x="6235395" y="3321837"/>
              <a:ext cx="4164424" cy="584775"/>
            </a:xfrm>
            <a:prstGeom prst="rect">
              <a:avLst/>
            </a:prstGeom>
            <a:noFill/>
          </p:spPr>
          <p:txBody>
            <a:bodyPr wrap="square" lIns="108000" rIns="108000" rtlCol="0">
              <a:spAutoFit/>
            </a:bodyPr>
            <a:lstStyle/>
            <a:p>
              <a:r>
                <a:rPr lang="en-AU" sz="3200" dirty="0">
                  <a:latin typeface="Calibri" panose="020F0502020204030204" pitchFamily="34" charset="0"/>
                  <a:cs typeface="Calibri" panose="020F0502020204030204" pitchFamily="34" charset="0"/>
                </a:rPr>
                <a:t>What are the key drivers for successful conversion?</a:t>
              </a:r>
              <a:endParaRPr lang="ko-KR" altLang="en-US" sz="2800" b="1" dirty="0">
                <a:cs typeface="Arial" pitchFamily="34" charset="0"/>
              </a:endParaRPr>
            </a:p>
          </p:txBody>
        </p:sp>
        <p:sp>
          <p:nvSpPr>
            <p:cNvPr id="30" name="TextBox 29">
              <a:extLst>
                <a:ext uri="{FF2B5EF4-FFF2-40B4-BE49-F238E27FC236}">
                  <a16:creationId xmlns:a16="http://schemas.microsoft.com/office/drawing/2014/main" id="{3F4FFC14-B4AA-49BC-8F34-087407605B97}"/>
                </a:ext>
              </a:extLst>
            </p:cNvPr>
            <p:cNvSpPr txBox="1"/>
            <p:nvPr/>
          </p:nvSpPr>
          <p:spPr>
            <a:xfrm>
              <a:off x="5692278" y="3070393"/>
              <a:ext cx="1078173" cy="1107996"/>
            </a:xfrm>
            <a:prstGeom prst="rect">
              <a:avLst/>
            </a:prstGeom>
            <a:noFill/>
          </p:spPr>
          <p:txBody>
            <a:bodyPr wrap="square" lIns="108000" rIns="108000" rtlCol="0">
              <a:spAutoFit/>
            </a:bodyPr>
            <a:lstStyle/>
            <a:p>
              <a:r>
                <a:rPr lang="en-US" altLang="ko-KR" sz="6600" b="1" dirty="0">
                  <a:cs typeface="Arial" pitchFamily="34" charset="0"/>
                </a:rPr>
                <a:t>02</a:t>
              </a:r>
              <a:endParaRPr lang="ko-KR" altLang="en-US" sz="6600" b="1" dirty="0">
                <a:cs typeface="Arial" pitchFamily="34" charset="0"/>
              </a:endParaRPr>
            </a:p>
          </p:txBody>
        </p:sp>
      </p:grpSp>
      <p:pic>
        <p:nvPicPr>
          <p:cNvPr id="4" name="Picture 3" descr="A close up of a logo&#10;&#10;Description automatically generated">
            <a:extLst>
              <a:ext uri="{FF2B5EF4-FFF2-40B4-BE49-F238E27FC236}">
                <a16:creationId xmlns:a16="http://schemas.microsoft.com/office/drawing/2014/main" id="{CAD9395B-C902-4F92-9317-F7B819CF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3016" y="3518158"/>
            <a:ext cx="1272161" cy="1272161"/>
          </a:xfrm>
          <a:prstGeom prst="rect">
            <a:avLst/>
          </a:prstGeom>
        </p:spPr>
      </p:pic>
    </p:spTree>
    <p:extLst>
      <p:ext uri="{BB962C8B-B14F-4D97-AF65-F5344CB8AC3E}">
        <p14:creationId xmlns:p14="http://schemas.microsoft.com/office/powerpoint/2010/main" val="30010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M</a:t>
            </a:r>
            <a:r>
              <a:rPr lang="en-US" altLang="zh-CN" dirty="0"/>
              <a:t>achine Learning Pipeline</a:t>
            </a:r>
            <a:endParaRPr lang="en-US" dirty="0"/>
          </a:p>
        </p:txBody>
      </p:sp>
      <p:grpSp>
        <p:nvGrpSpPr>
          <p:cNvPr id="3" name="Group 2">
            <a:extLst>
              <a:ext uri="{FF2B5EF4-FFF2-40B4-BE49-F238E27FC236}">
                <a16:creationId xmlns:a16="http://schemas.microsoft.com/office/drawing/2014/main" id="{31126605-BCDF-48EC-9724-C31257FCE87E}"/>
              </a:ext>
            </a:extLst>
          </p:cNvPr>
          <p:cNvGrpSpPr/>
          <p:nvPr/>
        </p:nvGrpSpPr>
        <p:grpSpPr>
          <a:xfrm>
            <a:off x="918592" y="3756879"/>
            <a:ext cx="10372400" cy="371649"/>
            <a:chOff x="395536" y="3097535"/>
            <a:chExt cx="8208912" cy="371649"/>
          </a:xfrm>
        </p:grpSpPr>
        <p:sp>
          <p:nvSpPr>
            <p:cNvPr id="4" name="Rectangle 3">
              <a:extLst>
                <a:ext uri="{FF2B5EF4-FFF2-40B4-BE49-F238E27FC236}">
                  <a16:creationId xmlns:a16="http://schemas.microsoft.com/office/drawing/2014/main" id="{10A51B80-BE25-4B58-AC7D-C71E941EEBE4}"/>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ectangle 3">
              <a:extLst>
                <a:ext uri="{FF2B5EF4-FFF2-40B4-BE49-F238E27FC236}">
                  <a16:creationId xmlns:a16="http://schemas.microsoft.com/office/drawing/2014/main" id="{A986BA66-5F1C-4613-8A98-78837CA2D37C}"/>
                </a:ext>
              </a:extLst>
            </p:cNvPr>
            <p:cNvSpPr/>
            <p:nvPr/>
          </p:nvSpPr>
          <p:spPr>
            <a:xfrm rot="10800000">
              <a:off x="1763688"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6" name="Rectangle 3">
              <a:extLst>
                <a:ext uri="{FF2B5EF4-FFF2-40B4-BE49-F238E27FC236}">
                  <a16:creationId xmlns:a16="http://schemas.microsoft.com/office/drawing/2014/main" id="{2FDE795C-A164-4C18-9B13-0560F1A1BE01}"/>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ectangle 3">
              <a:extLst>
                <a:ext uri="{FF2B5EF4-FFF2-40B4-BE49-F238E27FC236}">
                  <a16:creationId xmlns:a16="http://schemas.microsoft.com/office/drawing/2014/main" id="{D60D5D23-3D68-4635-A865-F740063117A5}"/>
                </a:ext>
              </a:extLst>
            </p:cNvPr>
            <p:cNvSpPr/>
            <p:nvPr/>
          </p:nvSpPr>
          <p:spPr>
            <a:xfrm rot="10800000">
              <a:off x="4499992"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Rectangle 3">
              <a:extLst>
                <a:ext uri="{FF2B5EF4-FFF2-40B4-BE49-F238E27FC236}">
                  <a16:creationId xmlns:a16="http://schemas.microsoft.com/office/drawing/2014/main" id="{41FD1879-391B-4C63-B6CE-7827F96D06C8}"/>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Rectangle 3">
              <a:extLst>
                <a:ext uri="{FF2B5EF4-FFF2-40B4-BE49-F238E27FC236}">
                  <a16:creationId xmlns:a16="http://schemas.microsoft.com/office/drawing/2014/main" id="{B53D7184-1D9A-4369-BA86-9D5254244445}"/>
                </a:ext>
              </a:extLst>
            </p:cNvPr>
            <p:cNvSpPr/>
            <p:nvPr/>
          </p:nvSpPr>
          <p:spPr>
            <a:xfrm rot="10800000">
              <a:off x="7236296"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0" name="Oval 9">
            <a:extLst>
              <a:ext uri="{FF2B5EF4-FFF2-40B4-BE49-F238E27FC236}">
                <a16:creationId xmlns:a16="http://schemas.microsoft.com/office/drawing/2014/main" id="{2288ADC4-4379-4ED1-915A-5747C7B07EB9}"/>
              </a:ext>
            </a:extLst>
          </p:cNvPr>
          <p:cNvSpPr>
            <a:spLocks noChangeAspect="1"/>
          </p:cNvSpPr>
          <p:nvPr/>
        </p:nvSpPr>
        <p:spPr>
          <a:xfrm>
            <a:off x="1424219" y="2847942"/>
            <a:ext cx="731520" cy="73152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TextBox 10">
            <a:extLst>
              <a:ext uri="{FF2B5EF4-FFF2-40B4-BE49-F238E27FC236}">
                <a16:creationId xmlns:a16="http://schemas.microsoft.com/office/drawing/2014/main" id="{A3690E4F-E05F-474E-8056-35D3A0EF61FC}"/>
              </a:ext>
            </a:extLst>
          </p:cNvPr>
          <p:cNvSpPr txBox="1"/>
          <p:nvPr/>
        </p:nvSpPr>
        <p:spPr>
          <a:xfrm>
            <a:off x="506027" y="4222762"/>
            <a:ext cx="2286492" cy="830997"/>
          </a:xfrm>
          <a:prstGeom prst="rect">
            <a:avLst/>
          </a:prstGeom>
          <a:noFill/>
        </p:spPr>
        <p:txBody>
          <a:bodyPr wrap="square" rtlCol="0">
            <a:spAutoFit/>
          </a:bodyPr>
          <a:lstStyle/>
          <a:p>
            <a:pPr algn="ctr"/>
            <a:r>
              <a:rPr lang="en-US" altLang="ko-KR" sz="2400" b="1" dirty="0">
                <a:solidFill>
                  <a:schemeClr val="tx1">
                    <a:lumMod val="65000"/>
                    <a:lumOff val="35000"/>
                  </a:schemeClr>
                </a:solidFill>
                <a:cs typeface="Arial" pitchFamily="34" charset="0"/>
              </a:rPr>
              <a:t>Data Integration</a:t>
            </a:r>
            <a:endParaRPr lang="ko-KR" altLang="en-US" sz="2400" b="1" dirty="0">
              <a:solidFill>
                <a:schemeClr val="tx1">
                  <a:lumMod val="65000"/>
                  <a:lumOff val="35000"/>
                </a:schemeClr>
              </a:solidFill>
              <a:cs typeface="Arial" pitchFamily="34" charset="0"/>
            </a:endParaRPr>
          </a:p>
        </p:txBody>
      </p:sp>
      <p:sp>
        <p:nvSpPr>
          <p:cNvPr id="15" name="TextBox 14">
            <a:extLst>
              <a:ext uri="{FF2B5EF4-FFF2-40B4-BE49-F238E27FC236}">
                <a16:creationId xmlns:a16="http://schemas.microsoft.com/office/drawing/2014/main" id="{DC39DF76-799E-40BD-8F84-7F135B93AC96}"/>
              </a:ext>
            </a:extLst>
          </p:cNvPr>
          <p:cNvSpPr txBox="1"/>
          <p:nvPr/>
        </p:nvSpPr>
        <p:spPr>
          <a:xfrm>
            <a:off x="2305294" y="2741802"/>
            <a:ext cx="2428570" cy="461665"/>
          </a:xfrm>
          <a:prstGeom prst="rect">
            <a:avLst/>
          </a:prstGeom>
          <a:noFill/>
        </p:spPr>
        <p:txBody>
          <a:bodyPr wrap="square" rtlCol="0">
            <a:spAutoFit/>
          </a:bodyPr>
          <a:lstStyle/>
          <a:p>
            <a:pPr algn="ctr"/>
            <a:r>
              <a:rPr lang="en-GB" altLang="ko-KR" sz="2400" b="1" dirty="0">
                <a:solidFill>
                  <a:schemeClr val="tx1">
                    <a:lumMod val="75000"/>
                    <a:lumOff val="25000"/>
                  </a:schemeClr>
                </a:solidFill>
                <a:cs typeface="Arial" pitchFamily="34" charset="0"/>
              </a:rPr>
              <a:t>Pre-Processing</a:t>
            </a:r>
            <a:endParaRPr lang="ko-KR" altLang="en-US" sz="2400" b="1" dirty="0">
              <a:solidFill>
                <a:schemeClr val="tx1">
                  <a:lumMod val="75000"/>
                  <a:lumOff val="25000"/>
                </a:schemeClr>
              </a:solidFill>
              <a:cs typeface="Arial" pitchFamily="34" charset="0"/>
            </a:endParaRPr>
          </a:p>
        </p:txBody>
      </p:sp>
      <p:sp>
        <p:nvSpPr>
          <p:cNvPr id="19" name="Oval 18">
            <a:extLst>
              <a:ext uri="{FF2B5EF4-FFF2-40B4-BE49-F238E27FC236}">
                <a16:creationId xmlns:a16="http://schemas.microsoft.com/office/drawing/2014/main" id="{CCCFEC62-430D-4103-B1E3-D077E44D5848}"/>
              </a:ext>
            </a:extLst>
          </p:cNvPr>
          <p:cNvSpPr>
            <a:spLocks noChangeAspect="1"/>
          </p:cNvSpPr>
          <p:nvPr/>
        </p:nvSpPr>
        <p:spPr>
          <a:xfrm>
            <a:off x="3153819" y="4340483"/>
            <a:ext cx="731520" cy="73152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Oval 19">
            <a:extLst>
              <a:ext uri="{FF2B5EF4-FFF2-40B4-BE49-F238E27FC236}">
                <a16:creationId xmlns:a16="http://schemas.microsoft.com/office/drawing/2014/main" id="{722FC461-44D0-4D17-9BE7-D7C289624559}"/>
              </a:ext>
            </a:extLst>
          </p:cNvPr>
          <p:cNvSpPr>
            <a:spLocks noChangeAspect="1"/>
          </p:cNvSpPr>
          <p:nvPr/>
        </p:nvSpPr>
        <p:spPr>
          <a:xfrm>
            <a:off x="4883419" y="2847942"/>
            <a:ext cx="731520" cy="73152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 name="TextBox 20">
            <a:extLst>
              <a:ext uri="{FF2B5EF4-FFF2-40B4-BE49-F238E27FC236}">
                <a16:creationId xmlns:a16="http://schemas.microsoft.com/office/drawing/2014/main" id="{6CCE4CDA-91EE-4798-B4C3-B5E79EFBA233}"/>
              </a:ext>
            </a:extLst>
          </p:cNvPr>
          <p:cNvSpPr txBox="1"/>
          <p:nvPr/>
        </p:nvSpPr>
        <p:spPr>
          <a:xfrm>
            <a:off x="4512222" y="4241186"/>
            <a:ext cx="1449542" cy="830997"/>
          </a:xfrm>
          <a:prstGeom prst="rect">
            <a:avLst/>
          </a:prstGeom>
          <a:noFill/>
        </p:spPr>
        <p:txBody>
          <a:bodyPr wrap="square" rtlCol="0">
            <a:spAutoFit/>
          </a:bodyPr>
          <a:lstStyle/>
          <a:p>
            <a:pPr algn="ctr"/>
            <a:r>
              <a:rPr lang="en-US" altLang="ko-KR" sz="2400" b="1" dirty="0">
                <a:solidFill>
                  <a:schemeClr val="tx1">
                    <a:lumMod val="65000"/>
                    <a:lumOff val="35000"/>
                  </a:schemeClr>
                </a:solidFill>
                <a:cs typeface="Arial" pitchFamily="34" charset="0"/>
              </a:rPr>
              <a:t>Model Training</a:t>
            </a:r>
            <a:endParaRPr lang="ko-KR" altLang="en-US" sz="2400" b="1" dirty="0">
              <a:solidFill>
                <a:schemeClr val="tx1">
                  <a:lumMod val="65000"/>
                  <a:lumOff val="35000"/>
                </a:schemeClr>
              </a:solidFill>
              <a:cs typeface="Arial" pitchFamily="34" charset="0"/>
            </a:endParaRPr>
          </a:p>
        </p:txBody>
      </p:sp>
      <p:sp>
        <p:nvSpPr>
          <p:cNvPr id="25" name="Oval 24">
            <a:extLst>
              <a:ext uri="{FF2B5EF4-FFF2-40B4-BE49-F238E27FC236}">
                <a16:creationId xmlns:a16="http://schemas.microsoft.com/office/drawing/2014/main" id="{D8CAF5FB-3E18-4835-86C1-47A66A72D932}"/>
              </a:ext>
            </a:extLst>
          </p:cNvPr>
          <p:cNvSpPr>
            <a:spLocks noChangeAspect="1"/>
          </p:cNvSpPr>
          <p:nvPr/>
        </p:nvSpPr>
        <p:spPr>
          <a:xfrm>
            <a:off x="8342619" y="2847942"/>
            <a:ext cx="731520" cy="731520"/>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6" name="TextBox 25">
            <a:extLst>
              <a:ext uri="{FF2B5EF4-FFF2-40B4-BE49-F238E27FC236}">
                <a16:creationId xmlns:a16="http://schemas.microsoft.com/office/drawing/2014/main" id="{300C9389-373B-478A-B74E-700AE7A0A2AC}"/>
              </a:ext>
            </a:extLst>
          </p:cNvPr>
          <p:cNvSpPr txBox="1"/>
          <p:nvPr/>
        </p:nvSpPr>
        <p:spPr>
          <a:xfrm>
            <a:off x="9458549" y="2557135"/>
            <a:ext cx="1934492" cy="830997"/>
          </a:xfrm>
          <a:prstGeom prst="rect">
            <a:avLst/>
          </a:prstGeom>
          <a:noFill/>
        </p:spPr>
        <p:txBody>
          <a:bodyPr wrap="square" rtlCol="0">
            <a:spAutoFit/>
          </a:bodyPr>
          <a:lstStyle/>
          <a:p>
            <a:pPr algn="ctr"/>
            <a:r>
              <a:rPr lang="en-GB" altLang="ko-KR" sz="2400" dirty="0">
                <a:solidFill>
                  <a:schemeClr val="tx1">
                    <a:lumMod val="65000"/>
                    <a:lumOff val="35000"/>
                  </a:schemeClr>
                </a:solidFill>
                <a:cs typeface="Arial" pitchFamily="34" charset="0"/>
              </a:rPr>
              <a:t>Model Monitoring</a:t>
            </a:r>
            <a:endParaRPr lang="ko-KR" altLang="en-US" sz="2400" dirty="0">
              <a:solidFill>
                <a:schemeClr val="tx1">
                  <a:lumMod val="65000"/>
                  <a:lumOff val="35000"/>
                </a:schemeClr>
              </a:solidFill>
              <a:cs typeface="Arial" pitchFamily="34" charset="0"/>
            </a:endParaRPr>
          </a:p>
        </p:txBody>
      </p:sp>
      <p:sp>
        <p:nvSpPr>
          <p:cNvPr id="30" name="TextBox 29">
            <a:extLst>
              <a:ext uri="{FF2B5EF4-FFF2-40B4-BE49-F238E27FC236}">
                <a16:creationId xmlns:a16="http://schemas.microsoft.com/office/drawing/2014/main" id="{0D7D551A-C045-4DE7-B865-56947E697D2F}"/>
              </a:ext>
            </a:extLst>
          </p:cNvPr>
          <p:cNvSpPr txBox="1"/>
          <p:nvPr/>
        </p:nvSpPr>
        <p:spPr>
          <a:xfrm>
            <a:off x="6066122" y="2729955"/>
            <a:ext cx="1728732" cy="830997"/>
          </a:xfrm>
          <a:prstGeom prst="rect">
            <a:avLst/>
          </a:prstGeom>
          <a:noFill/>
        </p:spPr>
        <p:txBody>
          <a:bodyPr wrap="square" rtlCol="0">
            <a:spAutoFit/>
          </a:bodyPr>
          <a:lstStyle/>
          <a:p>
            <a:pPr algn="ctr"/>
            <a:r>
              <a:rPr lang="en-US" altLang="ko-KR" sz="2400" b="1" dirty="0">
                <a:solidFill>
                  <a:schemeClr val="tx1">
                    <a:lumMod val="65000"/>
                    <a:lumOff val="35000"/>
                  </a:schemeClr>
                </a:solidFill>
                <a:cs typeface="Arial" pitchFamily="34" charset="0"/>
              </a:rPr>
              <a:t>Model Validation</a:t>
            </a:r>
            <a:endParaRPr lang="ko-KR" altLang="en-US" sz="2400" b="1" dirty="0">
              <a:solidFill>
                <a:schemeClr val="tx1">
                  <a:lumMod val="65000"/>
                  <a:lumOff val="35000"/>
                </a:schemeClr>
              </a:solidFill>
              <a:cs typeface="Arial" pitchFamily="34" charset="0"/>
            </a:endParaRPr>
          </a:p>
        </p:txBody>
      </p:sp>
      <p:sp>
        <p:nvSpPr>
          <p:cNvPr id="34" name="Oval 33">
            <a:extLst>
              <a:ext uri="{FF2B5EF4-FFF2-40B4-BE49-F238E27FC236}">
                <a16:creationId xmlns:a16="http://schemas.microsoft.com/office/drawing/2014/main" id="{4725C0F4-C50B-41ED-A73E-5311B2D39730}"/>
              </a:ext>
            </a:extLst>
          </p:cNvPr>
          <p:cNvSpPr>
            <a:spLocks noChangeAspect="1"/>
          </p:cNvSpPr>
          <p:nvPr/>
        </p:nvSpPr>
        <p:spPr>
          <a:xfrm>
            <a:off x="6613019" y="4337700"/>
            <a:ext cx="731520" cy="73152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9" name="Oval 38">
            <a:extLst>
              <a:ext uri="{FF2B5EF4-FFF2-40B4-BE49-F238E27FC236}">
                <a16:creationId xmlns:a16="http://schemas.microsoft.com/office/drawing/2014/main" id="{2724DCAC-56DF-4230-A803-7C2AB13AE92A}"/>
              </a:ext>
            </a:extLst>
          </p:cNvPr>
          <p:cNvSpPr>
            <a:spLocks noChangeAspect="1"/>
          </p:cNvSpPr>
          <p:nvPr/>
        </p:nvSpPr>
        <p:spPr>
          <a:xfrm>
            <a:off x="10072220" y="4334917"/>
            <a:ext cx="731520" cy="731520"/>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2"/>
              </a:solidFill>
            </a:endParaRPr>
          </a:p>
        </p:txBody>
      </p:sp>
      <p:sp>
        <p:nvSpPr>
          <p:cNvPr id="40" name="Parallelogram 15">
            <a:extLst>
              <a:ext uri="{FF2B5EF4-FFF2-40B4-BE49-F238E27FC236}">
                <a16:creationId xmlns:a16="http://schemas.microsoft.com/office/drawing/2014/main" id="{0A74FE83-235E-454A-B704-1B3942D74B7A}"/>
              </a:ext>
            </a:extLst>
          </p:cNvPr>
          <p:cNvSpPr/>
          <p:nvPr/>
        </p:nvSpPr>
        <p:spPr>
          <a:xfrm flipH="1">
            <a:off x="3341434" y="4525620"/>
            <a:ext cx="360126" cy="360126"/>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1" name="Rectangle 16">
            <a:extLst>
              <a:ext uri="{FF2B5EF4-FFF2-40B4-BE49-F238E27FC236}">
                <a16:creationId xmlns:a16="http://schemas.microsoft.com/office/drawing/2014/main" id="{95B5E393-655B-4766-B22F-FB32013D6FE9}"/>
              </a:ext>
            </a:extLst>
          </p:cNvPr>
          <p:cNvSpPr/>
          <p:nvPr/>
        </p:nvSpPr>
        <p:spPr>
          <a:xfrm rot="2700000">
            <a:off x="1640626" y="2985444"/>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5"/>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2" name="Freeform 18">
            <a:extLst>
              <a:ext uri="{FF2B5EF4-FFF2-40B4-BE49-F238E27FC236}">
                <a16:creationId xmlns:a16="http://schemas.microsoft.com/office/drawing/2014/main" id="{A38106C1-1E24-4AC3-BE3F-E7AAD1297BDE}"/>
              </a:ext>
            </a:extLst>
          </p:cNvPr>
          <p:cNvSpPr/>
          <p:nvPr/>
        </p:nvSpPr>
        <p:spPr>
          <a:xfrm>
            <a:off x="6753477" y="4507874"/>
            <a:ext cx="426233" cy="344001"/>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3" name="Rectangle 36">
            <a:extLst>
              <a:ext uri="{FF2B5EF4-FFF2-40B4-BE49-F238E27FC236}">
                <a16:creationId xmlns:a16="http://schemas.microsoft.com/office/drawing/2014/main" id="{14E557A0-9E20-4BC3-8545-3C5FF4AA78B5}"/>
              </a:ext>
            </a:extLst>
          </p:cNvPr>
          <p:cNvSpPr/>
          <p:nvPr/>
        </p:nvSpPr>
        <p:spPr>
          <a:xfrm>
            <a:off x="5035408" y="3029669"/>
            <a:ext cx="415824" cy="347596"/>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4" name="Rounded Rectangle 27">
            <a:extLst>
              <a:ext uri="{FF2B5EF4-FFF2-40B4-BE49-F238E27FC236}">
                <a16:creationId xmlns:a16="http://schemas.microsoft.com/office/drawing/2014/main" id="{6DD72A96-24D1-4326-B283-6B9C7DA0A6A3}"/>
              </a:ext>
            </a:extLst>
          </p:cNvPr>
          <p:cNvSpPr/>
          <p:nvPr/>
        </p:nvSpPr>
        <p:spPr>
          <a:xfrm>
            <a:off x="8546988" y="3061840"/>
            <a:ext cx="345419" cy="265328"/>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5" name="Oval 21">
            <a:extLst>
              <a:ext uri="{FF2B5EF4-FFF2-40B4-BE49-F238E27FC236}">
                <a16:creationId xmlns:a16="http://schemas.microsoft.com/office/drawing/2014/main" id="{C1ED2357-2148-40B4-A8D5-0291593698A0}"/>
              </a:ext>
            </a:extLst>
          </p:cNvPr>
          <p:cNvSpPr>
            <a:spLocks noChangeAspect="1"/>
          </p:cNvSpPr>
          <p:nvPr/>
        </p:nvSpPr>
        <p:spPr>
          <a:xfrm>
            <a:off x="10242061" y="4487072"/>
            <a:ext cx="395373" cy="39867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7" name="TextBox 46">
            <a:extLst>
              <a:ext uri="{FF2B5EF4-FFF2-40B4-BE49-F238E27FC236}">
                <a16:creationId xmlns:a16="http://schemas.microsoft.com/office/drawing/2014/main" id="{18045165-3DB0-4F54-81D3-2C9E04D7781D}"/>
              </a:ext>
            </a:extLst>
          </p:cNvPr>
          <p:cNvSpPr txBox="1"/>
          <p:nvPr/>
        </p:nvSpPr>
        <p:spPr>
          <a:xfrm>
            <a:off x="7777470" y="4341321"/>
            <a:ext cx="1934492" cy="830997"/>
          </a:xfrm>
          <a:prstGeom prst="rect">
            <a:avLst/>
          </a:prstGeom>
          <a:noFill/>
        </p:spPr>
        <p:txBody>
          <a:bodyPr wrap="square" rtlCol="0">
            <a:spAutoFit/>
          </a:bodyPr>
          <a:lstStyle/>
          <a:p>
            <a:pPr algn="ctr"/>
            <a:r>
              <a:rPr lang="en-GB" altLang="ko-KR" sz="2400" dirty="0">
                <a:solidFill>
                  <a:schemeClr val="tx1">
                    <a:lumMod val="65000"/>
                    <a:lumOff val="35000"/>
                  </a:schemeClr>
                </a:solidFill>
                <a:cs typeface="Arial" pitchFamily="34" charset="0"/>
              </a:rPr>
              <a:t>Model Deployment</a:t>
            </a:r>
            <a:endParaRPr lang="ko-KR" altLang="en-US" sz="2400" dirty="0">
              <a:solidFill>
                <a:schemeClr val="tx1">
                  <a:lumMod val="65000"/>
                  <a:lumOff val="35000"/>
                </a:schemeClr>
              </a:solidFill>
              <a:cs typeface="Arial" pitchFamily="34" charset="0"/>
            </a:endParaRPr>
          </a:p>
        </p:txBody>
      </p:sp>
    </p:spTree>
    <p:extLst>
      <p:ext uri="{BB962C8B-B14F-4D97-AF65-F5344CB8AC3E}">
        <p14:creationId xmlns:p14="http://schemas.microsoft.com/office/powerpoint/2010/main" val="682269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5424" y="877473"/>
            <a:ext cx="5061151" cy="923330"/>
          </a:xfrm>
          <a:prstGeom prst="rect">
            <a:avLst/>
          </a:prstGeom>
          <a:noFill/>
        </p:spPr>
        <p:txBody>
          <a:bodyPr wrap="square" rtlCol="0" anchor="ctr">
            <a:spAutoFit/>
          </a:bodyPr>
          <a:lstStyle/>
          <a:p>
            <a:r>
              <a:rPr lang="en-US" altLang="ko-KR" sz="5400" dirty="0">
                <a:solidFill>
                  <a:schemeClr val="bg1"/>
                </a:solidFill>
                <a:cs typeface="Arial" pitchFamily="34" charset="0"/>
              </a:rPr>
              <a:t>Key Challenges</a:t>
            </a:r>
            <a:endParaRPr lang="ko-KR" altLang="en-US" sz="5400" dirty="0">
              <a:solidFill>
                <a:schemeClr val="bg1"/>
              </a:solidFill>
              <a:cs typeface="Arial" pitchFamily="34" charset="0"/>
            </a:endParaRPr>
          </a:p>
        </p:txBody>
      </p:sp>
      <p:pic>
        <p:nvPicPr>
          <p:cNvPr id="4" name="Picture 3" descr="A close up of a logo&#10;&#10;Description automatically generated">
            <a:extLst>
              <a:ext uri="{FF2B5EF4-FFF2-40B4-BE49-F238E27FC236}">
                <a16:creationId xmlns:a16="http://schemas.microsoft.com/office/drawing/2014/main" id="{CAD9395B-C902-4F92-9317-F7B819CF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3834" y="6957394"/>
            <a:ext cx="1272161" cy="1272161"/>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DAE8168B-FBA9-46FB-93B8-D0CFEBB83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760" y="4916167"/>
            <a:ext cx="1265582" cy="1265582"/>
          </a:xfrm>
          <a:prstGeom prst="rect">
            <a:avLst/>
          </a:prstGeom>
        </p:spPr>
      </p:pic>
      <p:sp>
        <p:nvSpPr>
          <p:cNvPr id="3" name="TextBox 2">
            <a:extLst>
              <a:ext uri="{FF2B5EF4-FFF2-40B4-BE49-F238E27FC236}">
                <a16:creationId xmlns:a16="http://schemas.microsoft.com/office/drawing/2014/main" id="{02E1857F-7043-6D40-9D92-E8A772D3A2F8}"/>
              </a:ext>
            </a:extLst>
          </p:cNvPr>
          <p:cNvSpPr txBox="1"/>
          <p:nvPr/>
        </p:nvSpPr>
        <p:spPr>
          <a:xfrm>
            <a:off x="650358" y="3325969"/>
            <a:ext cx="4679486" cy="2862322"/>
          </a:xfrm>
          <a:prstGeom prst="rect">
            <a:avLst/>
          </a:prstGeom>
          <a:noFill/>
        </p:spPr>
        <p:txBody>
          <a:bodyPr wrap="none" rtlCol="0">
            <a:spAutoFit/>
          </a:bodyPr>
          <a:lstStyle/>
          <a:p>
            <a:r>
              <a:rPr lang="en-US" b="1" dirty="0"/>
              <a:t>ML challenges:</a:t>
            </a:r>
          </a:p>
          <a:p>
            <a:endParaRPr lang="en-US" dirty="0"/>
          </a:p>
          <a:p>
            <a:pPr marL="285750" indent="-285750">
              <a:buFont typeface="Arial" panose="020B0604020202020204" pitchFamily="34" charset="0"/>
              <a:buChar char="•"/>
            </a:pPr>
            <a:r>
              <a:rPr lang="en-US" dirty="0"/>
              <a:t>Dealing with missing data (data cleaning)</a:t>
            </a:r>
          </a:p>
          <a:p>
            <a:pPr marL="285750" indent="-285750">
              <a:buFont typeface="Arial" panose="020B0604020202020204" pitchFamily="34" charset="0"/>
              <a:buChar char="•"/>
            </a:pPr>
            <a:r>
              <a:rPr lang="en-US" dirty="0"/>
              <a:t>Feature transformation (</a:t>
            </a:r>
            <a:r>
              <a:rPr lang="en-AU" dirty="0"/>
              <a:t>categorical</a:t>
            </a:r>
            <a:r>
              <a:rPr lang="en-US" dirty="0"/>
              <a:t> data)</a:t>
            </a:r>
          </a:p>
          <a:p>
            <a:pPr marL="285750" indent="-285750">
              <a:buFont typeface="Arial" panose="020B0604020202020204" pitchFamily="34" charset="0"/>
              <a:buChar char="•"/>
            </a:pPr>
            <a:r>
              <a:rPr lang="en-US" dirty="0"/>
              <a:t>Feature selection</a:t>
            </a:r>
          </a:p>
          <a:p>
            <a:pPr marL="285750" indent="-285750">
              <a:buFont typeface="Arial" panose="020B0604020202020204" pitchFamily="34" charset="0"/>
              <a:buChar char="•"/>
            </a:pPr>
            <a:r>
              <a:rPr lang="en-US" dirty="0"/>
              <a:t>Imbalanced dataset</a:t>
            </a:r>
          </a:p>
          <a:p>
            <a:pPr marL="285750" indent="-285750">
              <a:buFont typeface="Arial" panose="020B0604020202020204" pitchFamily="34" charset="0"/>
              <a:buChar char="•"/>
            </a:pPr>
            <a:r>
              <a:rPr lang="en-US" dirty="0"/>
              <a:t>Model tuning</a:t>
            </a:r>
          </a:p>
          <a:p>
            <a:pPr marL="285750" indent="-285750">
              <a:buFont typeface="Arial" panose="020B0604020202020204" pitchFamily="34" charset="0"/>
              <a:buChar char="•"/>
            </a:pPr>
            <a:r>
              <a:rPr lang="en-US" dirty="0"/>
              <a:t>Model selection</a:t>
            </a:r>
          </a:p>
          <a:p>
            <a:pPr marL="285750" indent="-285750">
              <a:buFont typeface="Arial" panose="020B0604020202020204" pitchFamily="34" charset="0"/>
              <a:buChar char="•"/>
            </a:pPr>
            <a:r>
              <a:rPr lang="en-US" dirty="0"/>
              <a:t>Validating performance</a:t>
            </a:r>
          </a:p>
          <a:p>
            <a:pPr marL="285750" indent="-285750">
              <a:buFont typeface="Arial" panose="020B0604020202020204" pitchFamily="34" charset="0"/>
              <a:buChar char="•"/>
            </a:pPr>
            <a:r>
              <a:rPr lang="en-US" dirty="0"/>
              <a:t>Interpreting models and results</a:t>
            </a:r>
          </a:p>
        </p:txBody>
      </p:sp>
      <p:sp>
        <p:nvSpPr>
          <p:cNvPr id="5" name="TextBox 4">
            <a:extLst>
              <a:ext uri="{FF2B5EF4-FFF2-40B4-BE49-F238E27FC236}">
                <a16:creationId xmlns:a16="http://schemas.microsoft.com/office/drawing/2014/main" id="{F96D04FB-B5A0-1D40-9CBE-05C565ABC123}"/>
              </a:ext>
            </a:extLst>
          </p:cNvPr>
          <p:cNvSpPr txBox="1"/>
          <p:nvPr/>
        </p:nvSpPr>
        <p:spPr>
          <a:xfrm>
            <a:off x="5615144" y="3325969"/>
            <a:ext cx="5153975" cy="1477328"/>
          </a:xfrm>
          <a:prstGeom prst="rect">
            <a:avLst/>
          </a:prstGeom>
          <a:noFill/>
        </p:spPr>
        <p:txBody>
          <a:bodyPr wrap="none" rtlCol="0">
            <a:spAutoFit/>
          </a:bodyPr>
          <a:lstStyle/>
          <a:p>
            <a:r>
              <a:rPr lang="en-US" b="1" dirty="0"/>
              <a:t>Things we cannot control:</a:t>
            </a:r>
          </a:p>
          <a:p>
            <a:endParaRPr lang="en-US" dirty="0"/>
          </a:p>
          <a:p>
            <a:pPr marL="285750" indent="-285750">
              <a:buFont typeface="Arial" panose="020B0604020202020204" pitchFamily="34" charset="0"/>
              <a:buChar char="•"/>
            </a:pPr>
            <a:r>
              <a:rPr lang="en-US" dirty="0"/>
              <a:t>Lots of missing data, and missing data entries</a:t>
            </a:r>
          </a:p>
          <a:p>
            <a:pPr marL="285750" indent="-285750">
              <a:buFont typeface="Arial" panose="020B0604020202020204" pitchFamily="34" charset="0"/>
              <a:buChar char="•"/>
            </a:pPr>
            <a:r>
              <a:rPr lang="en-US" dirty="0"/>
              <a:t>Integrity of the data</a:t>
            </a:r>
          </a:p>
          <a:p>
            <a:endParaRPr lang="en-US" dirty="0"/>
          </a:p>
        </p:txBody>
      </p:sp>
    </p:spTree>
    <p:extLst>
      <p:ext uri="{BB962C8B-B14F-4D97-AF65-F5344CB8AC3E}">
        <p14:creationId xmlns:p14="http://schemas.microsoft.com/office/powerpoint/2010/main" val="115448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6F680B-65A5-3D43-86A3-662FB62C8096}"/>
              </a:ext>
            </a:extLst>
          </p:cNvPr>
          <p:cNvSpPr txBox="1"/>
          <p:nvPr/>
        </p:nvSpPr>
        <p:spPr>
          <a:xfrm>
            <a:off x="3686868" y="643818"/>
            <a:ext cx="5470985" cy="923330"/>
          </a:xfrm>
          <a:prstGeom prst="rect">
            <a:avLst/>
          </a:prstGeom>
          <a:noFill/>
        </p:spPr>
        <p:txBody>
          <a:bodyPr wrap="square" rtlCol="0" anchor="ctr">
            <a:spAutoFit/>
          </a:bodyPr>
          <a:lstStyle/>
          <a:p>
            <a:r>
              <a:rPr lang="en-US" altLang="ko-KR" sz="5400" dirty="0">
                <a:solidFill>
                  <a:schemeClr val="bg1"/>
                </a:solidFill>
                <a:cs typeface="Arial" pitchFamily="34" charset="0"/>
              </a:rPr>
              <a:t>Research Data</a:t>
            </a:r>
          </a:p>
        </p:txBody>
      </p:sp>
      <p:pic>
        <p:nvPicPr>
          <p:cNvPr id="6" name="Picture 5" descr="Map&#10;&#10;Description automatically generated">
            <a:extLst>
              <a:ext uri="{FF2B5EF4-FFF2-40B4-BE49-F238E27FC236}">
                <a16:creationId xmlns:a16="http://schemas.microsoft.com/office/drawing/2014/main" id="{71EF2891-1CAB-C143-A3D0-994B43156959}"/>
              </a:ext>
            </a:extLst>
          </p:cNvPr>
          <p:cNvPicPr>
            <a:picLocks noChangeAspect="1"/>
          </p:cNvPicPr>
          <p:nvPr/>
        </p:nvPicPr>
        <p:blipFill rotWithShape="1">
          <a:blip r:embed="rId3">
            <a:extLst>
              <a:ext uri="{28A0092B-C50C-407E-A947-70E740481C1C}">
                <a14:useLocalDpi xmlns:a14="http://schemas.microsoft.com/office/drawing/2010/main" val="0"/>
              </a:ext>
            </a:extLst>
          </a:blip>
          <a:srcRect r="-1" b="21153"/>
          <a:stretch/>
        </p:blipFill>
        <p:spPr>
          <a:xfrm>
            <a:off x="0" y="1820083"/>
            <a:ext cx="6621463" cy="3524250"/>
          </a:xfrm>
          <a:prstGeom prst="rect">
            <a:avLst/>
          </a:prstGeom>
        </p:spPr>
      </p:pic>
      <p:sp>
        <p:nvSpPr>
          <p:cNvPr id="7" name="Text Box 9">
            <a:extLst>
              <a:ext uri="{FF2B5EF4-FFF2-40B4-BE49-F238E27FC236}">
                <a16:creationId xmlns:a16="http://schemas.microsoft.com/office/drawing/2014/main" id="{E34C919C-8BD1-144B-8F45-13B502CF69D1}"/>
              </a:ext>
            </a:extLst>
          </p:cNvPr>
          <p:cNvSpPr txBox="1"/>
          <p:nvPr/>
        </p:nvSpPr>
        <p:spPr>
          <a:xfrm>
            <a:off x="6892616" y="2647382"/>
            <a:ext cx="2770414" cy="581634"/>
          </a:xfrm>
          <a:prstGeom prst="rect">
            <a:avLst/>
          </a:prstGeom>
          <a:noFill/>
        </p:spPr>
        <p:txBody>
          <a:bodyPr wrap="square" rtlCol="0">
            <a:spAutoFit/>
          </a:bodyPr>
          <a:lstStyle/>
          <a:p>
            <a:pPr algn="l">
              <a:lnSpc>
                <a:spcPct val="180000"/>
              </a:lnSpc>
            </a:pPr>
            <a:r>
              <a:rPr lang="en-US" sz="2000" dirty="0">
                <a:solidFill>
                  <a:schemeClr val="accent1">
                    <a:lumMod val="50000"/>
                  </a:schemeClr>
                </a:solidFill>
                <a:latin typeface="Gurmukhi MN" panose="02020600050405020304" charset="0"/>
                <a:cs typeface="Gurmukhi MN" panose="02020600050405020304" charset="0"/>
              </a:rPr>
              <a:t>7598 historical leads</a:t>
            </a:r>
          </a:p>
        </p:txBody>
      </p:sp>
      <p:sp>
        <p:nvSpPr>
          <p:cNvPr id="8" name="Rectangle 7">
            <a:extLst>
              <a:ext uri="{FF2B5EF4-FFF2-40B4-BE49-F238E27FC236}">
                <a16:creationId xmlns:a16="http://schemas.microsoft.com/office/drawing/2014/main" id="{A84DF81B-3F6B-4E4A-A5C6-AA9FEE1F486A}"/>
              </a:ext>
            </a:extLst>
          </p:cNvPr>
          <p:cNvSpPr/>
          <p:nvPr/>
        </p:nvSpPr>
        <p:spPr>
          <a:xfrm>
            <a:off x="7000820" y="3538922"/>
            <a:ext cx="1539204" cy="581634"/>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sym typeface="+mn-ea"/>
              </a:rPr>
              <a:t>38 features</a:t>
            </a:r>
          </a:p>
        </p:txBody>
      </p:sp>
      <p:sp>
        <p:nvSpPr>
          <p:cNvPr id="9" name="Rectangle 8">
            <a:extLst>
              <a:ext uri="{FF2B5EF4-FFF2-40B4-BE49-F238E27FC236}">
                <a16:creationId xmlns:a16="http://schemas.microsoft.com/office/drawing/2014/main" id="{26D30250-53B0-9C40-8B4B-0113A91A1C74}"/>
              </a:ext>
            </a:extLst>
          </p:cNvPr>
          <p:cNvSpPr/>
          <p:nvPr/>
        </p:nvSpPr>
        <p:spPr>
          <a:xfrm>
            <a:off x="10818054" y="2924029"/>
            <a:ext cx="748923" cy="400110"/>
          </a:xfrm>
          <a:prstGeom prst="rect">
            <a:avLst/>
          </a:prstGeom>
        </p:spPr>
        <p:txBody>
          <a:bodyPr wrap="none">
            <a:spAutoFit/>
          </a:bodyPr>
          <a:lstStyle/>
          <a:p>
            <a:r>
              <a:rPr lang="en-US" sz="2000" dirty="0">
                <a:solidFill>
                  <a:schemeClr val="accent1">
                    <a:lumMod val="50000"/>
                  </a:schemeClr>
                </a:solidFill>
                <a:latin typeface="Gurmukhi MN" panose="02020600050405020304" charset="0"/>
                <a:cs typeface="Gurmukhi MN" panose="02020600050405020304" charset="0"/>
              </a:rPr>
              <a:t>5408</a:t>
            </a:r>
            <a:endParaRPr lang="en-US" sz="2000" dirty="0"/>
          </a:p>
        </p:txBody>
      </p:sp>
      <p:sp>
        <p:nvSpPr>
          <p:cNvPr id="10" name="Right Arrow 9">
            <a:extLst>
              <a:ext uri="{FF2B5EF4-FFF2-40B4-BE49-F238E27FC236}">
                <a16:creationId xmlns:a16="http://schemas.microsoft.com/office/drawing/2014/main" id="{CBB5CCE4-17F0-BA4A-9656-5844428AFC5A}"/>
              </a:ext>
            </a:extLst>
          </p:cNvPr>
          <p:cNvSpPr/>
          <p:nvPr/>
        </p:nvSpPr>
        <p:spPr>
          <a:xfrm>
            <a:off x="9513075" y="2814405"/>
            <a:ext cx="97840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B57418-D0BE-D24D-8248-B267A1031E2D}"/>
              </a:ext>
            </a:extLst>
          </p:cNvPr>
          <p:cNvSpPr/>
          <p:nvPr/>
        </p:nvSpPr>
        <p:spPr>
          <a:xfrm>
            <a:off x="10944691" y="3507066"/>
            <a:ext cx="466794" cy="581569"/>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sym typeface="+mn-ea"/>
              </a:rPr>
              <a:t>19</a:t>
            </a:r>
          </a:p>
        </p:txBody>
      </p:sp>
      <p:sp>
        <p:nvSpPr>
          <p:cNvPr id="12" name="Right Arrow 11">
            <a:extLst>
              <a:ext uri="{FF2B5EF4-FFF2-40B4-BE49-F238E27FC236}">
                <a16:creationId xmlns:a16="http://schemas.microsoft.com/office/drawing/2014/main" id="{ED3EE3E5-4102-CA41-B159-B0B28E98E9C3}"/>
              </a:ext>
            </a:extLst>
          </p:cNvPr>
          <p:cNvSpPr/>
          <p:nvPr/>
        </p:nvSpPr>
        <p:spPr>
          <a:xfrm>
            <a:off x="9513075" y="3578439"/>
            <a:ext cx="97840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898621-901B-7C48-BC5A-090BBDA79EDD}"/>
              </a:ext>
            </a:extLst>
          </p:cNvPr>
          <p:cNvSpPr/>
          <p:nvPr/>
        </p:nvSpPr>
        <p:spPr>
          <a:xfrm>
            <a:off x="7770422" y="4399958"/>
            <a:ext cx="2810385" cy="581634"/>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rPr>
              <a:t> Converted Rate: 37%</a:t>
            </a:r>
            <a:endParaRPr lang="en-US" sz="2000" dirty="0">
              <a:solidFill>
                <a:schemeClr val="accent1">
                  <a:lumMod val="50000"/>
                </a:schemeClr>
              </a:solidFill>
              <a:latin typeface="Gurmukhi MN" panose="02020600050405020304" charset="0"/>
              <a:cs typeface="Gurmukhi MN" panose="02020600050405020304" charset="0"/>
              <a:sym typeface="+mn-ea"/>
            </a:endParaRPr>
          </a:p>
        </p:txBody>
      </p:sp>
      <p:sp>
        <p:nvSpPr>
          <p:cNvPr id="15" name="TextBox 14">
            <a:extLst>
              <a:ext uri="{FF2B5EF4-FFF2-40B4-BE49-F238E27FC236}">
                <a16:creationId xmlns:a16="http://schemas.microsoft.com/office/drawing/2014/main" id="{F5828C6E-6719-9F4B-AD9A-FCA35EA59AF1}"/>
              </a:ext>
            </a:extLst>
          </p:cNvPr>
          <p:cNvSpPr txBox="1"/>
          <p:nvPr/>
        </p:nvSpPr>
        <p:spPr>
          <a:xfrm>
            <a:off x="261280" y="5824393"/>
            <a:ext cx="2478437" cy="246221"/>
          </a:xfrm>
          <a:prstGeom prst="rect">
            <a:avLst/>
          </a:prstGeom>
          <a:noFill/>
        </p:spPr>
        <p:txBody>
          <a:bodyPr wrap="square" rtlCol="0">
            <a:spAutoFit/>
          </a:bodyPr>
          <a:lstStyle/>
          <a:p>
            <a:r>
              <a:rPr lang="en-AU" sz="1000" dirty="0">
                <a:solidFill>
                  <a:schemeClr val="accent6">
                    <a:lumMod val="50000"/>
                  </a:schemeClr>
                </a:solidFill>
                <a:latin typeface="Gurmukhi MN" panose="02020600050405020304" pitchFamily="18" charset="0"/>
                <a:cs typeface="Gurmukhi MN" panose="02020600050405020304" pitchFamily="18" charset="0"/>
              </a:rPr>
              <a:t> Australia, US, Europe and Asia </a:t>
            </a:r>
            <a:endParaRPr lang="en-US" sz="1000" dirty="0">
              <a:solidFill>
                <a:schemeClr val="accent6">
                  <a:lumMod val="50000"/>
                </a:schemeClr>
              </a:solidFill>
              <a:latin typeface="Gurmukhi MN" panose="02020600050405020304" pitchFamily="18" charset="0"/>
              <a:cs typeface="Gurmukhi MN" panose="02020600050405020304" pitchFamily="18" charset="0"/>
            </a:endParaRPr>
          </a:p>
        </p:txBody>
      </p:sp>
      <p:sp>
        <p:nvSpPr>
          <p:cNvPr id="16" name="Rectangle 15">
            <a:extLst>
              <a:ext uri="{FF2B5EF4-FFF2-40B4-BE49-F238E27FC236}">
                <a16:creationId xmlns:a16="http://schemas.microsoft.com/office/drawing/2014/main" id="{DBBDA6A9-1899-F44B-822A-1E738A6BB32F}"/>
              </a:ext>
            </a:extLst>
          </p:cNvPr>
          <p:cNvSpPr/>
          <p:nvPr/>
        </p:nvSpPr>
        <p:spPr>
          <a:xfrm>
            <a:off x="7828828" y="5125960"/>
            <a:ext cx="3762568" cy="400110"/>
          </a:xfrm>
          <a:prstGeom prst="rect">
            <a:avLst/>
          </a:prstGeom>
        </p:spPr>
        <p:txBody>
          <a:bodyPr wrap="none">
            <a:spAutoFit/>
          </a:bodyPr>
          <a:lstStyle/>
          <a:p>
            <a:r>
              <a:rPr lang="en-US" sz="2000" dirty="0">
                <a:solidFill>
                  <a:schemeClr val="accent1">
                    <a:lumMod val="50000"/>
                  </a:schemeClr>
                </a:solidFill>
                <a:latin typeface="Gurmukhi MN" panose="02020600050405020304" charset="0"/>
                <a:cs typeface="Gurmukhi MN" panose="02020600050405020304" charset="0"/>
                <a:sym typeface="+mn-ea"/>
              </a:rPr>
              <a:t>External Opportunities: 99.2%</a:t>
            </a:r>
            <a:endParaRPr lang="en-US" sz="2000" dirty="0"/>
          </a:p>
        </p:txBody>
      </p:sp>
    </p:spTree>
    <p:extLst>
      <p:ext uri="{BB962C8B-B14F-4D97-AF65-F5344CB8AC3E}">
        <p14:creationId xmlns:p14="http://schemas.microsoft.com/office/powerpoint/2010/main" val="2953611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Chart, bar chart&#10;&#10;Description automatically generated">
            <a:extLst>
              <a:ext uri="{FF2B5EF4-FFF2-40B4-BE49-F238E27FC236}">
                <a16:creationId xmlns:a16="http://schemas.microsoft.com/office/drawing/2014/main" id="{4C719325-B9FB-0847-935B-8A1CC7E89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816" y="496940"/>
            <a:ext cx="2542793" cy="5864120"/>
          </a:xfrm>
          <a:prstGeom prst="rect">
            <a:avLst/>
          </a:prstGeom>
        </p:spPr>
      </p:pic>
      <p:pic>
        <p:nvPicPr>
          <p:cNvPr id="22" name="Picture 21" descr="Chart, line chart&#10;&#10;Description automatically generated">
            <a:extLst>
              <a:ext uri="{FF2B5EF4-FFF2-40B4-BE49-F238E27FC236}">
                <a16:creationId xmlns:a16="http://schemas.microsoft.com/office/drawing/2014/main" id="{154D9447-ABFA-2B42-8821-247F92E545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2796" y="465364"/>
            <a:ext cx="6282653" cy="5927271"/>
          </a:xfrm>
          <a:prstGeom prst="rect">
            <a:avLst/>
          </a:prstGeom>
        </p:spPr>
      </p:pic>
      <p:sp>
        <p:nvSpPr>
          <p:cNvPr id="2" name="TextBox 1">
            <a:extLst>
              <a:ext uri="{FF2B5EF4-FFF2-40B4-BE49-F238E27FC236}">
                <a16:creationId xmlns:a16="http://schemas.microsoft.com/office/drawing/2014/main" id="{BEBFA14F-9B8A-6B4D-A847-281B78EE1007}"/>
              </a:ext>
            </a:extLst>
          </p:cNvPr>
          <p:cNvSpPr txBox="1"/>
          <p:nvPr/>
        </p:nvSpPr>
        <p:spPr>
          <a:xfrm>
            <a:off x="1337056" y="6519480"/>
            <a:ext cx="1033611" cy="307777"/>
          </a:xfrm>
          <a:prstGeom prst="rect">
            <a:avLst/>
          </a:prstGeom>
          <a:noFill/>
        </p:spPr>
        <p:txBody>
          <a:bodyPr wrap="square" rtlCol="0">
            <a:spAutoFit/>
          </a:bodyPr>
          <a:lstStyle/>
          <a:p>
            <a:r>
              <a:rPr lang="en-US" sz="1400" dirty="0"/>
              <a:t>Clients</a:t>
            </a:r>
          </a:p>
        </p:txBody>
      </p:sp>
      <p:sp>
        <p:nvSpPr>
          <p:cNvPr id="4" name="TextBox 3">
            <a:extLst>
              <a:ext uri="{FF2B5EF4-FFF2-40B4-BE49-F238E27FC236}">
                <a16:creationId xmlns:a16="http://schemas.microsoft.com/office/drawing/2014/main" id="{F075EADB-4681-C749-AC19-862DED8EED1F}"/>
              </a:ext>
            </a:extLst>
          </p:cNvPr>
          <p:cNvSpPr txBox="1"/>
          <p:nvPr/>
        </p:nvSpPr>
        <p:spPr>
          <a:xfrm>
            <a:off x="1096622" y="6150148"/>
            <a:ext cx="1504071" cy="323165"/>
          </a:xfrm>
          <a:prstGeom prst="rect">
            <a:avLst/>
          </a:prstGeom>
          <a:noFill/>
        </p:spPr>
        <p:txBody>
          <a:bodyPr wrap="square" rtlCol="0">
            <a:spAutoFit/>
          </a:bodyPr>
          <a:lstStyle/>
          <a:p>
            <a:r>
              <a:rPr lang="en-US" sz="1500" dirty="0">
                <a:highlight>
                  <a:srgbClr val="C0C0C0"/>
                </a:highlight>
              </a:rPr>
              <a:t>New</a:t>
            </a:r>
            <a:r>
              <a:rPr lang="en-US" sz="1500" dirty="0"/>
              <a:t>    </a:t>
            </a:r>
            <a:r>
              <a:rPr lang="en-US" sz="1500" dirty="0">
                <a:highlight>
                  <a:srgbClr val="C0C0C0"/>
                </a:highlight>
              </a:rPr>
              <a:t>Old</a:t>
            </a:r>
          </a:p>
        </p:txBody>
      </p:sp>
      <p:sp>
        <p:nvSpPr>
          <p:cNvPr id="5" name="TextBox 4">
            <a:extLst>
              <a:ext uri="{FF2B5EF4-FFF2-40B4-BE49-F238E27FC236}">
                <a16:creationId xmlns:a16="http://schemas.microsoft.com/office/drawing/2014/main" id="{6C80817C-1DA9-F245-BD6D-696BD4EAF3C6}"/>
              </a:ext>
            </a:extLst>
          </p:cNvPr>
          <p:cNvSpPr txBox="1"/>
          <p:nvPr/>
        </p:nvSpPr>
        <p:spPr>
          <a:xfrm>
            <a:off x="1606470" y="4789522"/>
            <a:ext cx="1207381" cy="276999"/>
          </a:xfrm>
          <a:prstGeom prst="rect">
            <a:avLst/>
          </a:prstGeom>
          <a:noFill/>
        </p:spPr>
        <p:txBody>
          <a:bodyPr wrap="square" rtlCol="0">
            <a:spAutoFit/>
          </a:bodyPr>
          <a:lstStyle/>
          <a:p>
            <a:r>
              <a:rPr lang="en-US" sz="1200" dirty="0">
                <a:solidFill>
                  <a:srgbClr val="FF0000"/>
                </a:solidFill>
              </a:rPr>
              <a:t>33% converted</a:t>
            </a:r>
          </a:p>
        </p:txBody>
      </p:sp>
      <p:sp>
        <p:nvSpPr>
          <p:cNvPr id="7" name="Rectangle 6">
            <a:extLst>
              <a:ext uri="{FF2B5EF4-FFF2-40B4-BE49-F238E27FC236}">
                <a16:creationId xmlns:a16="http://schemas.microsoft.com/office/drawing/2014/main" id="{47880141-3633-8B42-9219-B291C6B1EAF5}"/>
              </a:ext>
            </a:extLst>
          </p:cNvPr>
          <p:cNvSpPr/>
          <p:nvPr/>
        </p:nvSpPr>
        <p:spPr>
          <a:xfrm>
            <a:off x="934905" y="384687"/>
            <a:ext cx="1207382" cy="276999"/>
          </a:xfrm>
          <a:prstGeom prst="rect">
            <a:avLst/>
          </a:prstGeom>
        </p:spPr>
        <p:txBody>
          <a:bodyPr wrap="none">
            <a:spAutoFit/>
          </a:bodyPr>
          <a:lstStyle/>
          <a:p>
            <a:r>
              <a:rPr lang="en-US" sz="1200" dirty="0">
                <a:solidFill>
                  <a:srgbClr val="FF0000"/>
                </a:solidFill>
              </a:rPr>
              <a:t>38% converted</a:t>
            </a:r>
          </a:p>
        </p:txBody>
      </p:sp>
    </p:spTree>
    <p:custDataLst>
      <p:tags r:id="rId1"/>
    </p:custDataLst>
    <p:extLst>
      <p:ext uri="{BB962C8B-B14F-4D97-AF65-F5344CB8AC3E}">
        <p14:creationId xmlns:p14="http://schemas.microsoft.com/office/powerpoint/2010/main" val="2252673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FA7A4B23-23FA-8543-877A-51E7ACBE7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570" y="1049319"/>
            <a:ext cx="10394290" cy="2728500"/>
          </a:xfrm>
          <a:prstGeom prst="rect">
            <a:avLst/>
          </a:prstGeom>
        </p:spPr>
      </p:pic>
      <p:sp>
        <p:nvSpPr>
          <p:cNvPr id="4" name="TextBox 3">
            <a:extLst>
              <a:ext uri="{FF2B5EF4-FFF2-40B4-BE49-F238E27FC236}">
                <a16:creationId xmlns:a16="http://schemas.microsoft.com/office/drawing/2014/main" id="{7BEA959E-3C72-D84B-AE24-70D71E1EAEB6}"/>
              </a:ext>
            </a:extLst>
          </p:cNvPr>
          <p:cNvSpPr txBox="1"/>
          <p:nvPr/>
        </p:nvSpPr>
        <p:spPr>
          <a:xfrm>
            <a:off x="927280" y="90152"/>
            <a:ext cx="1924629" cy="646331"/>
          </a:xfrm>
          <a:prstGeom prst="rect">
            <a:avLst/>
          </a:prstGeom>
          <a:noFill/>
        </p:spPr>
        <p:txBody>
          <a:bodyPr wrap="none" rtlCol="0">
            <a:spAutoFit/>
          </a:bodyPr>
          <a:lstStyle/>
          <a:p>
            <a:r>
              <a:rPr lang="en-US" dirty="0"/>
              <a:t>Business Types: </a:t>
            </a:r>
          </a:p>
          <a:p>
            <a:r>
              <a:rPr lang="en-US" dirty="0"/>
              <a:t> </a:t>
            </a:r>
            <a:r>
              <a:rPr lang="en-US" sz="1100" dirty="0"/>
              <a:t>AVG:35%</a:t>
            </a:r>
          </a:p>
        </p:txBody>
      </p:sp>
      <p:sp>
        <p:nvSpPr>
          <p:cNvPr id="5" name="TextBox 4">
            <a:extLst>
              <a:ext uri="{FF2B5EF4-FFF2-40B4-BE49-F238E27FC236}">
                <a16:creationId xmlns:a16="http://schemas.microsoft.com/office/drawing/2014/main" id="{18921C0D-B6AD-A644-841D-F2BCFD364C99}"/>
              </a:ext>
            </a:extLst>
          </p:cNvPr>
          <p:cNvSpPr txBox="1"/>
          <p:nvPr/>
        </p:nvSpPr>
        <p:spPr>
          <a:xfrm>
            <a:off x="8525813" y="795403"/>
            <a:ext cx="1085554" cy="253916"/>
          </a:xfrm>
          <a:prstGeom prst="rect">
            <a:avLst/>
          </a:prstGeom>
          <a:noFill/>
        </p:spPr>
        <p:txBody>
          <a:bodyPr wrap="none" rtlCol="0">
            <a:spAutoFit/>
          </a:bodyPr>
          <a:lstStyle/>
          <a:p>
            <a:r>
              <a:rPr lang="en-US" sz="1050" dirty="0">
                <a:solidFill>
                  <a:srgbClr val="FF0000"/>
                </a:solidFill>
              </a:rPr>
              <a:t>41% converted</a:t>
            </a:r>
          </a:p>
        </p:txBody>
      </p:sp>
      <p:sp>
        <p:nvSpPr>
          <p:cNvPr id="6" name="Rectangle 5">
            <a:extLst>
              <a:ext uri="{FF2B5EF4-FFF2-40B4-BE49-F238E27FC236}">
                <a16:creationId xmlns:a16="http://schemas.microsoft.com/office/drawing/2014/main" id="{FE365EE1-4F58-724E-9F50-E84BE0D69ADC}"/>
              </a:ext>
            </a:extLst>
          </p:cNvPr>
          <p:cNvSpPr/>
          <p:nvPr/>
        </p:nvSpPr>
        <p:spPr>
          <a:xfrm>
            <a:off x="6002381" y="1305984"/>
            <a:ext cx="1124026" cy="261610"/>
          </a:xfrm>
          <a:prstGeom prst="rect">
            <a:avLst/>
          </a:prstGeom>
        </p:spPr>
        <p:txBody>
          <a:bodyPr wrap="none">
            <a:spAutoFit/>
          </a:bodyPr>
          <a:lstStyle/>
          <a:p>
            <a:r>
              <a:rPr lang="en-US" sz="1100" dirty="0"/>
              <a:t>33% converted</a:t>
            </a:r>
          </a:p>
        </p:txBody>
      </p:sp>
      <p:sp>
        <p:nvSpPr>
          <p:cNvPr id="7" name="Rectangle 6">
            <a:extLst>
              <a:ext uri="{FF2B5EF4-FFF2-40B4-BE49-F238E27FC236}">
                <a16:creationId xmlns:a16="http://schemas.microsoft.com/office/drawing/2014/main" id="{3291D6D9-4FE3-0945-BEBE-D80687CED008}"/>
              </a:ext>
            </a:extLst>
          </p:cNvPr>
          <p:cNvSpPr/>
          <p:nvPr/>
        </p:nvSpPr>
        <p:spPr>
          <a:xfrm>
            <a:off x="5131194" y="2002858"/>
            <a:ext cx="1085554" cy="253916"/>
          </a:xfrm>
          <a:prstGeom prst="rect">
            <a:avLst/>
          </a:prstGeom>
        </p:spPr>
        <p:txBody>
          <a:bodyPr wrap="none">
            <a:spAutoFit/>
          </a:bodyPr>
          <a:lstStyle/>
          <a:p>
            <a:r>
              <a:rPr lang="en-US" sz="1050" dirty="0">
                <a:solidFill>
                  <a:srgbClr val="FF0000"/>
                </a:solidFill>
              </a:rPr>
              <a:t>57% converted</a:t>
            </a:r>
          </a:p>
        </p:txBody>
      </p:sp>
      <p:sp>
        <p:nvSpPr>
          <p:cNvPr id="9" name="Rectangle 8">
            <a:extLst>
              <a:ext uri="{FF2B5EF4-FFF2-40B4-BE49-F238E27FC236}">
                <a16:creationId xmlns:a16="http://schemas.microsoft.com/office/drawing/2014/main" id="{5F9892FF-8F1C-0C47-A642-B1B9C74FCBC0}"/>
              </a:ext>
            </a:extLst>
          </p:cNvPr>
          <p:cNvSpPr/>
          <p:nvPr/>
        </p:nvSpPr>
        <p:spPr>
          <a:xfrm>
            <a:off x="4045640" y="3210313"/>
            <a:ext cx="1085554" cy="253916"/>
          </a:xfrm>
          <a:prstGeom prst="rect">
            <a:avLst/>
          </a:prstGeom>
        </p:spPr>
        <p:txBody>
          <a:bodyPr wrap="none">
            <a:spAutoFit/>
          </a:bodyPr>
          <a:lstStyle/>
          <a:p>
            <a:r>
              <a:rPr lang="en-US" sz="1050" dirty="0">
                <a:solidFill>
                  <a:srgbClr val="FF0000"/>
                </a:solidFill>
              </a:rPr>
              <a:t>50% converted</a:t>
            </a:r>
          </a:p>
        </p:txBody>
      </p:sp>
      <p:grpSp>
        <p:nvGrpSpPr>
          <p:cNvPr id="19" name="Group 18">
            <a:extLst>
              <a:ext uri="{FF2B5EF4-FFF2-40B4-BE49-F238E27FC236}">
                <a16:creationId xmlns:a16="http://schemas.microsoft.com/office/drawing/2014/main" id="{7915F7CC-73FE-8640-ABA7-1F93EFF9141E}"/>
              </a:ext>
            </a:extLst>
          </p:cNvPr>
          <p:cNvGrpSpPr/>
          <p:nvPr/>
        </p:nvGrpSpPr>
        <p:grpSpPr>
          <a:xfrm>
            <a:off x="6507514" y="1324954"/>
            <a:ext cx="360" cy="360"/>
            <a:chOff x="6507514" y="1324954"/>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5" name="Ink 14">
                  <a:extLst>
                    <a:ext uri="{FF2B5EF4-FFF2-40B4-BE49-F238E27FC236}">
                      <a16:creationId xmlns:a16="http://schemas.microsoft.com/office/drawing/2014/main" id="{78B2DE64-0E84-9141-AE1C-D613F3435D27}"/>
                    </a:ext>
                  </a:extLst>
                </p14:cNvPr>
                <p14:cNvContentPartPr/>
                <p14:nvPr/>
              </p14:nvContentPartPr>
              <p14:xfrm>
                <a:off x="6507514" y="1324954"/>
                <a:ext cx="360" cy="360"/>
              </p14:xfrm>
            </p:contentPart>
          </mc:Choice>
          <mc:Fallback xmlns="">
            <p:pic>
              <p:nvPicPr>
                <p:cNvPr id="15" name="Ink 14">
                  <a:extLst>
                    <a:ext uri="{FF2B5EF4-FFF2-40B4-BE49-F238E27FC236}">
                      <a16:creationId xmlns:a16="http://schemas.microsoft.com/office/drawing/2014/main" id="{78B2DE64-0E84-9141-AE1C-D613F3435D27}"/>
                    </a:ext>
                  </a:extLst>
                </p:cNvPr>
                <p:cNvPicPr/>
                <p:nvPr/>
              </p:nvPicPr>
              <p:blipFill>
                <a:blip r:embed="rId4"/>
                <a:stretch>
                  <a:fillRect/>
                </a:stretch>
              </p:blipFill>
              <p:spPr>
                <a:xfrm>
                  <a:off x="6489874" y="121695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7" name="Ink 16">
                  <a:extLst>
                    <a:ext uri="{FF2B5EF4-FFF2-40B4-BE49-F238E27FC236}">
                      <a16:creationId xmlns:a16="http://schemas.microsoft.com/office/drawing/2014/main" id="{95BCA134-E053-3C41-A97B-5AA310D3F933}"/>
                    </a:ext>
                  </a:extLst>
                </p14:cNvPr>
                <p14:cNvContentPartPr/>
                <p14:nvPr/>
              </p14:nvContentPartPr>
              <p14:xfrm>
                <a:off x="6507514" y="1324954"/>
                <a:ext cx="360" cy="360"/>
              </p14:xfrm>
            </p:contentPart>
          </mc:Choice>
          <mc:Fallback xmlns="">
            <p:pic>
              <p:nvPicPr>
                <p:cNvPr id="17" name="Ink 16">
                  <a:extLst>
                    <a:ext uri="{FF2B5EF4-FFF2-40B4-BE49-F238E27FC236}">
                      <a16:creationId xmlns:a16="http://schemas.microsoft.com/office/drawing/2014/main" id="{95BCA134-E053-3C41-A97B-5AA310D3F933}"/>
                    </a:ext>
                  </a:extLst>
                </p:cNvPr>
                <p:cNvPicPr/>
                <p:nvPr/>
              </p:nvPicPr>
              <p:blipFill>
                <a:blip r:embed="rId4"/>
                <a:stretch>
                  <a:fillRect/>
                </a:stretch>
              </p:blipFill>
              <p:spPr>
                <a:xfrm>
                  <a:off x="6489874" y="1216954"/>
                  <a:ext cx="36000" cy="216000"/>
                </a:xfrm>
                <a:prstGeom prst="rect">
                  <a:avLst/>
                </a:prstGeom>
              </p:spPr>
            </p:pic>
          </mc:Fallback>
        </mc:AlternateContent>
      </p:grpSp>
      <p:grpSp>
        <p:nvGrpSpPr>
          <p:cNvPr id="26" name="Group 25">
            <a:extLst>
              <a:ext uri="{FF2B5EF4-FFF2-40B4-BE49-F238E27FC236}">
                <a16:creationId xmlns:a16="http://schemas.microsoft.com/office/drawing/2014/main" id="{C8135385-5DC2-7341-B658-6E4D49E4F737}"/>
              </a:ext>
            </a:extLst>
          </p:cNvPr>
          <p:cNvGrpSpPr/>
          <p:nvPr/>
        </p:nvGrpSpPr>
        <p:grpSpPr>
          <a:xfrm>
            <a:off x="6532354" y="1435834"/>
            <a:ext cx="32400" cy="61200"/>
            <a:chOff x="6532354" y="1435834"/>
            <a:chExt cx="32400" cy="6120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1" name="Ink 10">
                  <a:extLst>
                    <a:ext uri="{FF2B5EF4-FFF2-40B4-BE49-F238E27FC236}">
                      <a16:creationId xmlns:a16="http://schemas.microsoft.com/office/drawing/2014/main" id="{AB1FFE1A-6445-A446-A71E-2CD6A4FA772A}"/>
                    </a:ext>
                  </a:extLst>
                </p14:cNvPr>
                <p14:cNvContentPartPr/>
                <p14:nvPr/>
              </p14:nvContentPartPr>
              <p14:xfrm>
                <a:off x="6532354" y="1496674"/>
                <a:ext cx="360" cy="360"/>
              </p14:xfrm>
            </p:contentPart>
          </mc:Choice>
          <mc:Fallback xmlns="">
            <p:pic>
              <p:nvPicPr>
                <p:cNvPr id="11" name="Ink 10">
                  <a:extLst>
                    <a:ext uri="{FF2B5EF4-FFF2-40B4-BE49-F238E27FC236}">
                      <a16:creationId xmlns:a16="http://schemas.microsoft.com/office/drawing/2014/main" id="{AB1FFE1A-6445-A446-A71E-2CD6A4FA772A}"/>
                    </a:ext>
                  </a:extLst>
                </p:cNvPr>
                <p:cNvPicPr/>
                <p:nvPr/>
              </p:nvPicPr>
              <p:blipFill>
                <a:blip r:embed="rId7"/>
                <a:stretch>
                  <a:fillRect/>
                </a:stretch>
              </p:blipFill>
              <p:spPr>
                <a:xfrm>
                  <a:off x="6514354" y="138903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3" name="Ink 12">
                  <a:extLst>
                    <a:ext uri="{FF2B5EF4-FFF2-40B4-BE49-F238E27FC236}">
                      <a16:creationId xmlns:a16="http://schemas.microsoft.com/office/drawing/2014/main" id="{E4CE1601-B4AA-224B-A072-A85334C8776F}"/>
                    </a:ext>
                  </a:extLst>
                </p14:cNvPr>
                <p14:cNvContentPartPr/>
                <p14:nvPr/>
              </p14:nvContentPartPr>
              <p14:xfrm>
                <a:off x="6535234" y="1496674"/>
                <a:ext cx="360" cy="360"/>
              </p14:xfrm>
            </p:contentPart>
          </mc:Choice>
          <mc:Fallback xmlns="">
            <p:pic>
              <p:nvPicPr>
                <p:cNvPr id="13" name="Ink 12">
                  <a:extLst>
                    <a:ext uri="{FF2B5EF4-FFF2-40B4-BE49-F238E27FC236}">
                      <a16:creationId xmlns:a16="http://schemas.microsoft.com/office/drawing/2014/main" id="{E4CE1601-B4AA-224B-A072-A85334C8776F}"/>
                    </a:ext>
                  </a:extLst>
                </p:cNvPr>
                <p:cNvPicPr/>
                <p:nvPr/>
              </p:nvPicPr>
              <p:blipFill>
                <a:blip r:embed="rId9"/>
                <a:stretch>
                  <a:fillRect/>
                </a:stretch>
              </p:blipFill>
              <p:spPr>
                <a:xfrm>
                  <a:off x="6517594" y="138903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4" name="Ink 23">
                  <a:extLst>
                    <a:ext uri="{FF2B5EF4-FFF2-40B4-BE49-F238E27FC236}">
                      <a16:creationId xmlns:a16="http://schemas.microsoft.com/office/drawing/2014/main" id="{4DAD78EF-E553-1E48-88CE-683A52F17B13}"/>
                    </a:ext>
                  </a:extLst>
                </p14:cNvPr>
                <p14:cNvContentPartPr/>
                <p14:nvPr/>
              </p14:nvContentPartPr>
              <p14:xfrm>
                <a:off x="6564394" y="1435834"/>
                <a:ext cx="360" cy="360"/>
              </p14:xfrm>
            </p:contentPart>
          </mc:Choice>
          <mc:Fallback xmlns="">
            <p:pic>
              <p:nvPicPr>
                <p:cNvPr id="24" name="Ink 23">
                  <a:extLst>
                    <a:ext uri="{FF2B5EF4-FFF2-40B4-BE49-F238E27FC236}">
                      <a16:creationId xmlns:a16="http://schemas.microsoft.com/office/drawing/2014/main" id="{4DAD78EF-E553-1E48-88CE-683A52F17B13}"/>
                    </a:ext>
                  </a:extLst>
                </p:cNvPr>
                <p:cNvPicPr/>
                <p:nvPr/>
              </p:nvPicPr>
              <p:blipFill>
                <a:blip r:embed="rId11"/>
                <a:stretch>
                  <a:fillRect/>
                </a:stretch>
              </p:blipFill>
              <p:spPr>
                <a:xfrm>
                  <a:off x="6546754" y="132819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5" name="Ink 24">
                  <a:extLst>
                    <a:ext uri="{FF2B5EF4-FFF2-40B4-BE49-F238E27FC236}">
                      <a16:creationId xmlns:a16="http://schemas.microsoft.com/office/drawing/2014/main" id="{0221AF66-BADB-4248-8C34-14BBEE4A42E7}"/>
                    </a:ext>
                  </a:extLst>
                </p14:cNvPr>
                <p14:cNvContentPartPr/>
                <p14:nvPr/>
              </p14:nvContentPartPr>
              <p14:xfrm>
                <a:off x="6564394" y="1435834"/>
                <a:ext cx="360" cy="360"/>
              </p14:xfrm>
            </p:contentPart>
          </mc:Choice>
          <mc:Fallback xmlns="">
            <p:pic>
              <p:nvPicPr>
                <p:cNvPr id="25" name="Ink 24">
                  <a:extLst>
                    <a:ext uri="{FF2B5EF4-FFF2-40B4-BE49-F238E27FC236}">
                      <a16:creationId xmlns:a16="http://schemas.microsoft.com/office/drawing/2014/main" id="{0221AF66-BADB-4248-8C34-14BBEE4A42E7}"/>
                    </a:ext>
                  </a:extLst>
                </p:cNvPr>
                <p:cNvPicPr/>
                <p:nvPr/>
              </p:nvPicPr>
              <p:blipFill>
                <a:blip r:embed="rId11"/>
                <a:stretch>
                  <a:fillRect/>
                </a:stretch>
              </p:blipFill>
              <p:spPr>
                <a:xfrm>
                  <a:off x="6546754" y="1328194"/>
                  <a:ext cx="36000" cy="216000"/>
                </a:xfrm>
                <a:prstGeom prst="rect">
                  <a:avLst/>
                </a:prstGeom>
              </p:spPr>
            </p:pic>
          </mc:Fallback>
        </mc:AlternateContent>
      </p:grpSp>
      <p:sp>
        <p:nvSpPr>
          <p:cNvPr id="27" name="Right Arrow 26">
            <a:extLst>
              <a:ext uri="{FF2B5EF4-FFF2-40B4-BE49-F238E27FC236}">
                <a16:creationId xmlns:a16="http://schemas.microsoft.com/office/drawing/2014/main" id="{90CF7105-617E-5D4A-918D-1FFBC0ED2845}"/>
              </a:ext>
            </a:extLst>
          </p:cNvPr>
          <p:cNvSpPr/>
          <p:nvPr/>
        </p:nvSpPr>
        <p:spPr>
          <a:xfrm>
            <a:off x="751837" y="1049319"/>
            <a:ext cx="587829" cy="25391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DDE2D39F-82AA-584A-8CFD-B1160F95E61C}"/>
              </a:ext>
            </a:extLst>
          </p:cNvPr>
          <p:cNvSpPr/>
          <p:nvPr/>
        </p:nvSpPr>
        <p:spPr>
          <a:xfrm>
            <a:off x="751836" y="3163667"/>
            <a:ext cx="587829" cy="25391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0A13BF3E-F29E-6941-AC55-8B383A602EC2}"/>
              </a:ext>
            </a:extLst>
          </p:cNvPr>
          <p:cNvSpPr/>
          <p:nvPr/>
        </p:nvSpPr>
        <p:spPr>
          <a:xfrm>
            <a:off x="2557994" y="1993168"/>
            <a:ext cx="587829" cy="25391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Angry face with solid fill">
            <a:extLst>
              <a:ext uri="{FF2B5EF4-FFF2-40B4-BE49-F238E27FC236}">
                <a16:creationId xmlns:a16="http://schemas.microsoft.com/office/drawing/2014/main" id="{BE04C09A-2274-924F-B04C-245E9E504D9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06601" y="1224043"/>
            <a:ext cx="370654" cy="370654"/>
          </a:xfrm>
          <a:prstGeom prst="rect">
            <a:avLst/>
          </a:prstGeom>
        </p:spPr>
      </p:pic>
    </p:spTree>
    <p:extLst>
      <p:ext uri="{BB962C8B-B14F-4D97-AF65-F5344CB8AC3E}">
        <p14:creationId xmlns:p14="http://schemas.microsoft.com/office/powerpoint/2010/main" val="16696448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458"/>
  <p:tag name="KSO_WM_SLIDE_ID" val="diagram20200458_1"/>
  <p:tag name="KSO_WM_TEMPLATE_SUBCATEGORY" val="0"/>
  <p:tag name="KSO_WM_SLIDE_TYPE" val="text"/>
  <p:tag name="KSO_WM_SLIDE_SUBTYPE" val="picTxt"/>
  <p:tag name="KSO_WM_SLIDE_ITEM_CNT" val="0"/>
  <p:tag name="KSO_WM_SLIDE_INDEX" val="1"/>
  <p:tag name="KSO_WM_UNIT_SHOW_EDIT_AREA_INDICATION" val="1"/>
  <p:tag name="KSO_WM_SLIDE_SIZE" val="739*295"/>
  <p:tag name="KSO_WM_SLIDE_POSITION" val="110*121"/>
  <p:tag name="KSO_WM_TAG_VERSION" val="1.0"/>
  <p:tag name="KSO_WM_SLIDE_LAYOUT" val="a_d_f"/>
  <p:tag name="KSO_WM_SLIDE_LAYOUT_CNT" val="1_2_1"/>
  <p:tag name="KSO_WM_SLIDE_LAYOUT_INFO" val="{&quot;direction&quot;:0,&quot;horizontalAlign&quot;:-1,&quot;verticalAlign&quot;:-1,&quot;type&quot;:1,&quot;diagramDirection&quot;:0,&quot;canSetOverLayout&quot;:0,&quot;isOverLayout&quot;:0,&quot;backgroundInfo&quot;:[{&quot;type&quot;:&quot;general&quot;,&quot;left&quot;:0.0,&quot;top&quot;:0.0,&quot;right&quot;:0.0,&quot;bottom&quot;:0.0}]}"/>
  <p:tag name="KSO_WM_SLIDE_BACKGROUND" val="[&quot;general&quot;]"/>
  <p:tag name="KSO_WM_SLIDE_RATIO" val="1.777778"/>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8_1*i*2"/>
  <p:tag name="KSO_WM_TEMPLATE_CATEGORY" val="diagram"/>
  <p:tag name="KSO_WM_TEMPLATE_INDEX" val="20200328"/>
  <p:tag name="KSO_WM_UNIT_LAYERLEVEL" val="1"/>
  <p:tag name="KSO_WM_TAG_VERSION" val="1.0"/>
  <p:tag name="KSO_WM_BEAUTIFY_FLAG" val="#wm#"/>
  <p:tag name="KSO_WM_UNIT_BLOCK" val="0"/>
  <p:tag name="KSO_WM_UNIT_SM_LIMIT_TYPE" val="0"/>
  <p:tag name="KSO_WM_UNIT_DECORATE_INFO" val="{&quot;DecorateInfoX&quot;:{&quot;IsLeft&quot;:false,&quot;IsRight&quot;:true,&quot;IsAbs&quot;:true},&quot;DecorateInfoY&quot;:{&quot;IsTop&quot;:false,&quot;IsBottom&quot;:true,&quot;IsAbs&quot;:true}}"/>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8238a551-bde8-4b16-9e41-daf71c66da2a}"/>
  <p:tag name="TABLE_ENDDRAG_ORIGIN_RECT" val="682*164"/>
  <p:tag name="TABLE_ENDDRAG_RECT" val="144*240*682*164"/>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86,&quot;width&quot;:2508}"/>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77,&quot;width&quot;:2777}"/>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8238a551-bde8-4b16-9e41-daf71c66da2a}"/>
  <p:tag name="TABLE_ENDDRAG_ORIGIN_RECT" val="682*164"/>
  <p:tag name="TABLE_ENDDRAG_RECT" val="144*240*682*164"/>
</p:tagLst>
</file>

<file path=ppt/theme/theme1.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1107</Words>
  <Application>Microsoft Macintosh PowerPoint</Application>
  <PresentationFormat>Widescreen</PresentationFormat>
  <Paragraphs>256</Paragraphs>
  <Slides>30</Slides>
  <Notes>3</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微软雅黑</vt:lpstr>
      <vt:lpstr>Arial</vt:lpstr>
      <vt:lpstr>Bangla MN</vt:lpstr>
      <vt:lpstr>Calibri</vt:lpstr>
      <vt:lpstr>Courier New</vt:lpstr>
      <vt:lpstr>Gurmukhi MN</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 Li</dc:creator>
  <cp:lastModifiedBy>Huang Raelene</cp:lastModifiedBy>
  <cp:revision>14</cp:revision>
  <dcterms:created xsi:type="dcterms:W3CDTF">2020-10-19T03:32:08Z</dcterms:created>
  <dcterms:modified xsi:type="dcterms:W3CDTF">2020-10-19T04:40:26Z</dcterms:modified>
</cp:coreProperties>
</file>